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8" r:id="rId2"/>
  </p:sldMasterIdLst>
  <p:notesMasterIdLst>
    <p:notesMasterId r:id="rId44"/>
  </p:notesMasterIdLst>
  <p:sldIdLst>
    <p:sldId id="297" r:id="rId3"/>
    <p:sldId id="287" r:id="rId4"/>
    <p:sldId id="288" r:id="rId5"/>
    <p:sldId id="289" r:id="rId6"/>
    <p:sldId id="290" r:id="rId7"/>
    <p:sldId id="291" r:id="rId8"/>
    <p:sldId id="292" r:id="rId9"/>
    <p:sldId id="293" r:id="rId10"/>
    <p:sldId id="294" r:id="rId11"/>
    <p:sldId id="295" r:id="rId12"/>
    <p:sldId id="296" r:id="rId13"/>
    <p:sldId id="257" r:id="rId14"/>
    <p:sldId id="258" r:id="rId15"/>
    <p:sldId id="286"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3" r:id="rId30"/>
    <p:sldId id="272"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229" autoAdjust="0"/>
    <p:restoredTop sz="94660"/>
  </p:normalViewPr>
  <p:slideViewPr>
    <p:cSldViewPr>
      <p:cViewPr>
        <p:scale>
          <a:sx n="76" d="100"/>
          <a:sy n="76" d="100"/>
        </p:scale>
        <p:origin x="-1470"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4D2FD-8C32-4C73-A3DA-64E4A90CAB4B}" type="datetimeFigureOut">
              <a:rPr lang="tr-TR" smtClean="0"/>
              <a:pPr/>
              <a:t>03.04.2016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195C39-22C1-402C-B03C-D17FDEB08948}" type="slidenum">
              <a:rPr lang="tr-TR" smtClean="0"/>
              <a:pPr/>
              <a:t>‹#›</a:t>
            </a:fld>
            <a:endParaRPr lang="tr-TR"/>
          </a:p>
        </p:txBody>
      </p:sp>
    </p:spTree>
    <p:extLst>
      <p:ext uri="{BB962C8B-B14F-4D97-AF65-F5344CB8AC3E}">
        <p14:creationId xmlns:p14="http://schemas.microsoft.com/office/powerpoint/2010/main" xmlns="" val="207800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a:ln/>
        </p:spPr>
      </p:sp>
      <p:sp>
        <p:nvSpPr>
          <p:cNvPr id="58371" name="Rectangle 3"/>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tr-TR" altLang="tr-TR" dirty="0" smtClean="0">
              <a:ea typeface="ＭＳ Ｐゴシック" charset="-128"/>
            </a:endParaRPr>
          </a:p>
        </p:txBody>
      </p:sp>
    </p:spTree>
    <p:extLst>
      <p:ext uri="{BB962C8B-B14F-4D97-AF65-F5344CB8AC3E}">
        <p14:creationId xmlns:p14="http://schemas.microsoft.com/office/powerpoint/2010/main" xmlns="" val="387477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132452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256093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305874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D7F161A3-25C7-4B13-96D6-EBB6B41F3A2F}" type="datetime1">
              <a:rPr lang="tr-TR" smtClean="0"/>
              <a:pPr>
                <a:defRPr/>
              </a:pPr>
              <a:t>03.04.2016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C99B95A-6CFF-4AFE-9BB6-E31E9CFEC895}" type="slidenum">
              <a:rPr lang="tr-TR" smtClean="0"/>
              <a:pPr>
                <a:defRPr/>
              </a:pPr>
              <a:t>‹#›</a:t>
            </a:fld>
            <a:endParaRPr lang="tr-TR"/>
          </a:p>
        </p:txBody>
      </p:sp>
      <p:pic>
        <p:nvPicPr>
          <p:cNvPr id="7" name="6 Resim" descr="powerpoint1.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8735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D7F161A3-25C7-4B13-96D6-EBB6B41F3A2F}" type="datetime1">
              <a:rPr lang="tr-TR"/>
              <a:pPr>
                <a:defRPr/>
              </a:pPr>
              <a:t>03.04.2016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C99B95A-6CFF-4AFE-9BB6-E31E9CFEC895}" type="slidenum">
              <a:rPr lang="tr-TR"/>
              <a:pPr>
                <a:defRPr/>
              </a:pPr>
              <a:t>‹#›</a:t>
            </a:fld>
            <a:endParaRPr lang="tr-TR"/>
          </a:p>
        </p:txBody>
      </p:sp>
    </p:spTree>
    <p:extLst>
      <p:ext uri="{BB962C8B-B14F-4D97-AF65-F5344CB8AC3E}">
        <p14:creationId xmlns:p14="http://schemas.microsoft.com/office/powerpoint/2010/main" xmlns="" val="1794640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smtClean="0"/>
              <a:t>Asıl alt başlık stilini düzenlemek için tıklatın</a:t>
            </a:r>
            <a:endParaRPr lang="en-US" dirty="0"/>
          </a:p>
        </p:txBody>
      </p:sp>
      <p:sp>
        <p:nvSpPr>
          <p:cNvPr id="6"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CEE0131B-6D96-45F8-81D5-DF99E7B9EB15}" type="datetime1">
              <a:rPr lang="tr-TR"/>
              <a:pPr>
                <a:defRPr/>
              </a:pPr>
              <a:t>03.04.2016</a:t>
            </a:fld>
            <a:endParaRPr lang="tr-TR"/>
          </a:p>
        </p:txBody>
      </p:sp>
      <p:sp>
        <p:nvSpPr>
          <p:cNvPr id="7"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8"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576D3665-AC4F-42C7-B2E6-3D14E0B8F762}" type="slidenum">
              <a:rPr lang="tr-TR"/>
              <a:pPr>
                <a:defRPr/>
              </a:pPr>
              <a:t>‹#›</a:t>
            </a:fld>
            <a:endParaRPr lang="tr-TR"/>
          </a:p>
        </p:txBody>
      </p:sp>
    </p:spTree>
    <p:extLst>
      <p:ext uri="{BB962C8B-B14F-4D97-AF65-F5344CB8AC3E}">
        <p14:creationId xmlns:p14="http://schemas.microsoft.com/office/powerpoint/2010/main" xmlns="" val="422230982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7F9F95C0-0BD7-4008-89E7-572C8CC10086}" type="datetime1">
              <a:rPr lang="tr-TR"/>
              <a:pPr>
                <a:defRPr/>
              </a:pPr>
              <a:t>03.04.2016</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36F91CB3-280C-400A-84F4-061A117B289C}" type="slidenum">
              <a:rPr lang="tr-TR"/>
              <a:pPr>
                <a:defRPr/>
              </a:pPr>
              <a:t>‹#›</a:t>
            </a:fld>
            <a:endParaRPr lang="tr-TR"/>
          </a:p>
        </p:txBody>
      </p:sp>
    </p:spTree>
    <p:extLst>
      <p:ext uri="{BB962C8B-B14F-4D97-AF65-F5344CB8AC3E}">
        <p14:creationId xmlns:p14="http://schemas.microsoft.com/office/powerpoint/2010/main" xmlns="" val="4203272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6"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C625F784-3AB8-4244-92EC-E49D64B0354A}" type="datetime1">
              <a:rPr lang="tr-TR"/>
              <a:pPr>
                <a:defRPr/>
              </a:pPr>
              <a:t>03.04.2016</a:t>
            </a:fld>
            <a:endParaRPr lang="tr-TR"/>
          </a:p>
        </p:txBody>
      </p:sp>
      <p:sp>
        <p:nvSpPr>
          <p:cNvPr id="7"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8"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05FFE1EC-9822-4A81-96A1-A6A85102109B}" type="slidenum">
              <a:rPr lang="tr-TR"/>
              <a:pPr>
                <a:defRPr/>
              </a:pPr>
              <a:t>‹#›</a:t>
            </a:fld>
            <a:endParaRPr lang="tr-TR"/>
          </a:p>
        </p:txBody>
      </p:sp>
    </p:spTree>
    <p:extLst>
      <p:ext uri="{BB962C8B-B14F-4D97-AF65-F5344CB8AC3E}">
        <p14:creationId xmlns:p14="http://schemas.microsoft.com/office/powerpoint/2010/main" xmlns="" val="3050518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5"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DD0AC27B-F6FF-450E-A337-4AD7562EC99A}" type="datetime1">
              <a:rPr lang="tr-TR"/>
              <a:pPr>
                <a:defRPr/>
              </a:pPr>
              <a:t>03.04.2016</a:t>
            </a:fld>
            <a:endParaRPr lang="tr-TR"/>
          </a:p>
        </p:txBody>
      </p:sp>
      <p:sp>
        <p:nvSpPr>
          <p:cNvPr id="6"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7"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A79B333E-3886-42BD-B0F5-11F442077859}" type="slidenum">
              <a:rPr lang="tr-TR"/>
              <a:pPr>
                <a:defRPr/>
              </a:pPr>
              <a:t>‹#›</a:t>
            </a:fld>
            <a:endParaRPr lang="tr-TR"/>
          </a:p>
        </p:txBody>
      </p:sp>
    </p:spTree>
    <p:extLst>
      <p:ext uri="{BB962C8B-B14F-4D97-AF65-F5344CB8AC3E}">
        <p14:creationId xmlns:p14="http://schemas.microsoft.com/office/powerpoint/2010/main" xmlns="" val="917119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AB99720E-F38A-44A1-A07A-94B88CE89541}" type="datetime1">
              <a:rPr lang="tr-TR"/>
              <a:pPr>
                <a:defRPr/>
              </a:pPr>
              <a:t>03.04.2016</a:t>
            </a:fld>
            <a:endParaRPr lang="tr-TR"/>
          </a:p>
        </p:txBody>
      </p:sp>
      <p:sp>
        <p:nvSpPr>
          <p:cNvPr id="8"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9"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CB5F44A5-D1B2-48B4-B80E-F62E28EB5985}" type="slidenum">
              <a:rPr lang="tr-TR"/>
              <a:pPr>
                <a:defRPr/>
              </a:pPr>
              <a:t>‹#›</a:t>
            </a:fld>
            <a:endParaRPr lang="tr-TR"/>
          </a:p>
        </p:txBody>
      </p:sp>
    </p:spTree>
    <p:extLst>
      <p:ext uri="{BB962C8B-B14F-4D97-AF65-F5344CB8AC3E}">
        <p14:creationId xmlns:p14="http://schemas.microsoft.com/office/powerpoint/2010/main" xmlns="" val="1078781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28F3660D-B8CF-4C48-A6C5-CB1D54380C5F}" type="datetime1">
              <a:rPr lang="tr-TR"/>
              <a:pPr>
                <a:defRPr/>
              </a:pPr>
              <a:t>03.04.2016</a:t>
            </a:fld>
            <a:endParaRPr lang="tr-TR"/>
          </a:p>
        </p:txBody>
      </p:sp>
      <p:sp>
        <p:nvSpPr>
          <p:cNvPr id="3"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4"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5839FB2A-B10F-4EE9-BF9E-CE7C7EDC2478}" type="slidenum">
              <a:rPr lang="tr-TR"/>
              <a:pPr>
                <a:defRPr/>
              </a:pPr>
              <a:t>‹#›</a:t>
            </a:fld>
            <a:endParaRPr lang="tr-TR"/>
          </a:p>
        </p:txBody>
      </p:sp>
    </p:spTree>
    <p:extLst>
      <p:ext uri="{BB962C8B-B14F-4D97-AF65-F5344CB8AC3E}">
        <p14:creationId xmlns:p14="http://schemas.microsoft.com/office/powerpoint/2010/main" xmlns="" val="216078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364482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3E556376-F8BE-4565-A9D6-24CD1F25895F}" type="datetime1">
              <a:rPr lang="tr-TR"/>
              <a:pPr>
                <a:defRPr/>
              </a:pPr>
              <a:t>03.04.2016</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8907D0EC-D34A-4619-B29C-E6CC32712A94}" type="slidenum">
              <a:rPr lang="tr-TR"/>
              <a:pPr>
                <a:defRPr/>
              </a:pPr>
              <a:t>‹#›</a:t>
            </a:fld>
            <a:endParaRPr lang="tr-TR"/>
          </a:p>
        </p:txBody>
      </p:sp>
    </p:spTree>
    <p:extLst>
      <p:ext uri="{BB962C8B-B14F-4D97-AF65-F5344CB8AC3E}">
        <p14:creationId xmlns:p14="http://schemas.microsoft.com/office/powerpoint/2010/main" xmlns="" val="239631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6E7349FE-CCA2-42C3-93CC-4EE3B957FEEE}" type="datetime1">
              <a:rPr lang="tr-TR"/>
              <a:pPr>
                <a:defRPr/>
              </a:pPr>
              <a:t>03.04.2016</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32CFD734-99D0-4431-8530-EDCE9F25B910}" type="slidenum">
              <a:rPr lang="tr-TR"/>
              <a:pPr>
                <a:defRPr/>
              </a:pPr>
              <a:t>‹#›</a:t>
            </a:fld>
            <a:endParaRPr lang="tr-TR"/>
          </a:p>
        </p:txBody>
      </p:sp>
    </p:spTree>
    <p:extLst>
      <p:ext uri="{BB962C8B-B14F-4D97-AF65-F5344CB8AC3E}">
        <p14:creationId xmlns:p14="http://schemas.microsoft.com/office/powerpoint/2010/main" xmlns="" val="768120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eaLnBrk="0" hangingPunct="0">
              <a:defRPr>
                <a:ea typeface="ＭＳ Ｐゴシック" pitchFamily="-96" charset="-128"/>
              </a:defRPr>
            </a:lvl1pPr>
          </a:lstStyle>
          <a:p>
            <a:pPr>
              <a:defRPr/>
            </a:pPr>
            <a:fld id="{C3586E43-EF21-404A-B1E9-F1C46998A26A}" type="datetime1">
              <a:rPr lang="tr-TR"/>
              <a:pPr>
                <a:defRPr/>
              </a:pPr>
              <a:t>03.04.2016</a:t>
            </a:fld>
            <a:endParaRPr lang="tr-TR"/>
          </a:p>
        </p:txBody>
      </p:sp>
      <p:sp>
        <p:nvSpPr>
          <p:cNvPr id="5" name="4 Altbilgi Yer Tutucusu"/>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5 Slayt Numarası Yer Tutucusu"/>
          <p:cNvSpPr>
            <a:spLocks noGrp="1"/>
          </p:cNvSpPr>
          <p:nvPr>
            <p:ph type="sldNum" sz="quarter" idx="12"/>
          </p:nvPr>
        </p:nvSpPr>
        <p:spPr/>
        <p:txBody>
          <a:bodyPr/>
          <a:lstStyle>
            <a:lvl1pPr eaLnBrk="0" hangingPunct="0">
              <a:defRPr>
                <a:ea typeface="ＭＳ Ｐゴシック" pitchFamily="-96" charset="-128"/>
              </a:defRPr>
            </a:lvl1pPr>
          </a:lstStyle>
          <a:p>
            <a:pPr>
              <a:defRPr/>
            </a:pPr>
            <a:fld id="{AF484200-2998-4B6F-98A9-0EE993149782}" type="slidenum">
              <a:rPr lang="tr-TR"/>
              <a:pPr>
                <a:defRPr/>
              </a:pPr>
              <a:t>‹#›</a:t>
            </a:fld>
            <a:endParaRPr lang="tr-TR"/>
          </a:p>
        </p:txBody>
      </p:sp>
    </p:spTree>
    <p:extLst>
      <p:ext uri="{BB962C8B-B14F-4D97-AF65-F5344CB8AC3E}">
        <p14:creationId xmlns:p14="http://schemas.microsoft.com/office/powerpoint/2010/main" xmlns="" val="1431523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822325" y="365125"/>
            <a:ext cx="7521575" cy="549275"/>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22325" y="1100138"/>
            <a:ext cx="7521575" cy="3579812"/>
          </a:xfrm>
        </p:spPr>
        <p:txBody>
          <a:bodyPr/>
          <a:lstStyle/>
          <a:p>
            <a:pPr lvl="0"/>
            <a:r>
              <a:rPr lang="tr-TR" noProof="0" smtClean="0"/>
              <a:t>Tablo eklemek için simgeyi tıklatın</a:t>
            </a:r>
            <a:endParaRPr lang="tr-TR" noProof="0"/>
          </a:p>
        </p:txBody>
      </p:sp>
      <p:sp>
        <p:nvSpPr>
          <p:cNvPr id="4" name="Date Placeholder 3"/>
          <p:cNvSpPr>
            <a:spLocks noGrp="1"/>
          </p:cNvSpPr>
          <p:nvPr>
            <p:ph type="dt" sz="half" idx="10"/>
          </p:nvPr>
        </p:nvSpPr>
        <p:spPr/>
        <p:txBody>
          <a:bodyPr/>
          <a:lstStyle>
            <a:lvl1pPr eaLnBrk="0" hangingPunct="0">
              <a:defRPr>
                <a:ea typeface="ＭＳ Ｐゴシック" pitchFamily="-96" charset="-128"/>
              </a:defRPr>
            </a:lvl1pPr>
          </a:lstStyle>
          <a:p>
            <a:pPr>
              <a:defRPr/>
            </a:pPr>
            <a:fld id="{72867417-7DA4-45CB-9908-AA0C5FEA44CF}" type="datetime1">
              <a:rPr lang="tr-TR"/>
              <a:pPr>
                <a:defRPr/>
              </a:pPr>
              <a:t>03.04.2016</a:t>
            </a:fld>
            <a:endParaRPr lang="tr-TR"/>
          </a:p>
        </p:txBody>
      </p:sp>
      <p:sp>
        <p:nvSpPr>
          <p:cNvPr id="5" name="Footer Placeholder 4"/>
          <p:cNvSpPr>
            <a:spLocks noGrp="1"/>
          </p:cNvSpPr>
          <p:nvPr>
            <p:ph type="ftr" sz="quarter" idx="11"/>
          </p:nvPr>
        </p:nvSpPr>
        <p:spPr/>
        <p:txBody>
          <a:bodyPr/>
          <a:lstStyle>
            <a:lvl1pPr eaLnBrk="0" hangingPunct="0">
              <a:defRPr>
                <a:ea typeface="ＭＳ Ｐゴシック" pitchFamily="-96" charset="-128"/>
              </a:defRPr>
            </a:lvl1pPr>
          </a:lstStyle>
          <a:p>
            <a:pPr>
              <a:defRPr/>
            </a:pPr>
            <a:endParaRPr lang="tr-TR"/>
          </a:p>
        </p:txBody>
      </p:sp>
      <p:sp>
        <p:nvSpPr>
          <p:cNvPr id="6" name="Slide Number Placeholder 5"/>
          <p:cNvSpPr>
            <a:spLocks noGrp="1"/>
          </p:cNvSpPr>
          <p:nvPr>
            <p:ph type="sldNum" sz="quarter" idx="12"/>
          </p:nvPr>
        </p:nvSpPr>
        <p:spPr/>
        <p:txBody>
          <a:bodyPr/>
          <a:lstStyle>
            <a:lvl1pPr eaLnBrk="0" hangingPunct="0">
              <a:defRPr>
                <a:ea typeface="ＭＳ Ｐゴシック" pitchFamily="-96" charset="-128"/>
              </a:defRPr>
            </a:lvl1pPr>
          </a:lstStyle>
          <a:p>
            <a:pPr>
              <a:defRPr/>
            </a:pPr>
            <a:fld id="{98A71BF9-9AB4-46BE-95B1-7E846393E6F6}" type="slidenum">
              <a:rPr lang="tr-TR"/>
              <a:pPr>
                <a:defRPr/>
              </a:pPr>
              <a:t>‹#›</a:t>
            </a:fld>
            <a:endParaRPr lang="tr-TR"/>
          </a:p>
        </p:txBody>
      </p:sp>
    </p:spTree>
    <p:extLst>
      <p:ext uri="{BB962C8B-B14F-4D97-AF65-F5344CB8AC3E}">
        <p14:creationId xmlns:p14="http://schemas.microsoft.com/office/powerpoint/2010/main" xmlns="" val="3690794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3400"/>
            <a:ext cx="7696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762000" y="1905000"/>
            <a:ext cx="37719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86300" y="1905000"/>
            <a:ext cx="3771900" cy="19431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686300" y="4000500"/>
            <a:ext cx="3771900" cy="19431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p:txBody>
          <a:bodyPr/>
          <a:lstStyle>
            <a:lvl1pPr>
              <a:defRPr/>
            </a:lvl1pPr>
          </a:lstStyle>
          <a:p>
            <a:pPr>
              <a:defRPr/>
            </a:pPr>
            <a:endParaRPr lang="en-IE"/>
          </a:p>
        </p:txBody>
      </p:sp>
      <p:sp>
        <p:nvSpPr>
          <p:cNvPr id="7" name="Rectangle 5"/>
          <p:cNvSpPr>
            <a:spLocks noGrp="1" noChangeArrowheads="1"/>
          </p:cNvSpPr>
          <p:nvPr>
            <p:ph type="ftr" sz="quarter" idx="11"/>
          </p:nvPr>
        </p:nvSpPr>
        <p:spPr/>
        <p:txBody>
          <a:bodyPr/>
          <a:lstStyle>
            <a:lvl1pPr>
              <a:defRPr/>
            </a:lvl1pPr>
          </a:lstStyle>
          <a:p>
            <a:pPr>
              <a:defRPr/>
            </a:pPr>
            <a:endParaRPr lang="en-IE"/>
          </a:p>
        </p:txBody>
      </p:sp>
      <p:sp>
        <p:nvSpPr>
          <p:cNvPr id="8" name="Rectangle 6"/>
          <p:cNvSpPr>
            <a:spLocks noGrp="1" noChangeArrowheads="1"/>
          </p:cNvSpPr>
          <p:nvPr>
            <p:ph type="sldNum" sz="quarter" idx="12"/>
          </p:nvPr>
        </p:nvSpPr>
        <p:spPr/>
        <p:txBody>
          <a:bodyPr/>
          <a:lstStyle>
            <a:lvl1pPr>
              <a:defRPr/>
            </a:lvl1pPr>
          </a:lstStyle>
          <a:p>
            <a:pPr>
              <a:defRPr/>
            </a:pPr>
            <a:fld id="{E54A0C80-3B8A-444B-8672-BBF04518410F}" type="slidenum">
              <a:rPr lang="en-IE"/>
              <a:pPr>
                <a:defRPr/>
              </a:pPr>
              <a:t>‹#›</a:t>
            </a:fld>
            <a:endParaRPr lang="en-IE"/>
          </a:p>
        </p:txBody>
      </p:sp>
    </p:spTree>
    <p:extLst>
      <p:ext uri="{BB962C8B-B14F-4D97-AF65-F5344CB8AC3E}">
        <p14:creationId xmlns:p14="http://schemas.microsoft.com/office/powerpoint/2010/main" xmlns="" val="1925054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3400"/>
            <a:ext cx="76962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762000" y="1905000"/>
            <a:ext cx="37719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86300" y="1905000"/>
            <a:ext cx="3771900" cy="4038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p:txBody>
          <a:bodyPr/>
          <a:lstStyle>
            <a:lvl1pPr>
              <a:defRPr/>
            </a:lvl1pPr>
          </a:lstStyle>
          <a:p>
            <a:pPr>
              <a:defRPr/>
            </a:pPr>
            <a:endParaRPr lang="en-IE"/>
          </a:p>
        </p:txBody>
      </p:sp>
      <p:sp>
        <p:nvSpPr>
          <p:cNvPr id="6" name="Rectangle 5"/>
          <p:cNvSpPr>
            <a:spLocks noGrp="1" noChangeArrowheads="1"/>
          </p:cNvSpPr>
          <p:nvPr>
            <p:ph type="ftr" sz="quarter" idx="11"/>
          </p:nvPr>
        </p:nvSpPr>
        <p:spPr/>
        <p:txBody>
          <a:bodyPr/>
          <a:lstStyle>
            <a:lvl1pPr>
              <a:defRPr/>
            </a:lvl1pPr>
          </a:lstStyle>
          <a:p>
            <a:pPr>
              <a:defRPr/>
            </a:pPr>
            <a:endParaRPr lang="en-IE"/>
          </a:p>
        </p:txBody>
      </p:sp>
      <p:sp>
        <p:nvSpPr>
          <p:cNvPr id="7" name="Rectangle 6"/>
          <p:cNvSpPr>
            <a:spLocks noGrp="1" noChangeArrowheads="1"/>
          </p:cNvSpPr>
          <p:nvPr>
            <p:ph type="sldNum" sz="quarter" idx="12"/>
          </p:nvPr>
        </p:nvSpPr>
        <p:spPr/>
        <p:txBody>
          <a:bodyPr/>
          <a:lstStyle>
            <a:lvl1pPr>
              <a:defRPr/>
            </a:lvl1pPr>
          </a:lstStyle>
          <a:p>
            <a:pPr>
              <a:defRPr/>
            </a:pPr>
            <a:fld id="{586FEC07-6411-4FF0-88B3-F84319629A2D}" type="slidenum">
              <a:rPr lang="en-IE"/>
              <a:pPr>
                <a:defRPr/>
              </a:pPr>
              <a:t>‹#›</a:t>
            </a:fld>
            <a:endParaRPr lang="en-IE"/>
          </a:p>
        </p:txBody>
      </p:sp>
    </p:spTree>
    <p:extLst>
      <p:ext uri="{BB962C8B-B14F-4D97-AF65-F5344CB8AC3E}">
        <p14:creationId xmlns:p14="http://schemas.microsoft.com/office/powerpoint/2010/main" xmlns="" val="414767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333409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40405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8" name="Rectangle 5"/>
          <p:cNvSpPr>
            <a:spLocks noGrp="1" noChangeArrowheads="1"/>
          </p:cNvSpPr>
          <p:nvPr>
            <p:ph type="ftr" sz="quarter" idx="11"/>
          </p:nvPr>
        </p:nvSpPr>
        <p:spPr>
          <a:ln/>
        </p:spPr>
        <p:txBody>
          <a:bodyPr/>
          <a:lstStyle>
            <a:lvl1pPr>
              <a:defRPr/>
            </a:lvl1pPr>
          </a:lstStyle>
          <a:p>
            <a:endParaRPr lang="tr-TR"/>
          </a:p>
        </p:txBody>
      </p:sp>
      <p:sp>
        <p:nvSpPr>
          <p:cNvPr id="9"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70713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4" name="Rectangle 5"/>
          <p:cNvSpPr>
            <a:spLocks noGrp="1" noChangeArrowheads="1"/>
          </p:cNvSpPr>
          <p:nvPr>
            <p:ph type="ftr" sz="quarter" idx="11"/>
          </p:nvPr>
        </p:nvSpPr>
        <p:spPr>
          <a:ln/>
        </p:spPr>
        <p:txBody>
          <a:bodyPr/>
          <a:lstStyle>
            <a:lvl1pPr>
              <a:defRPr/>
            </a:lvl1pPr>
          </a:lstStyle>
          <a:p>
            <a:endParaRPr lang="tr-TR"/>
          </a:p>
        </p:txBody>
      </p:sp>
      <p:sp>
        <p:nvSpPr>
          <p:cNvPr id="5"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249156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3" name="Rectangle 5"/>
          <p:cNvSpPr>
            <a:spLocks noGrp="1" noChangeArrowheads="1"/>
          </p:cNvSpPr>
          <p:nvPr>
            <p:ph type="ftr" sz="quarter" idx="11"/>
          </p:nvPr>
        </p:nvSpPr>
        <p:spPr>
          <a:ln/>
        </p:spPr>
        <p:txBody>
          <a:bodyPr/>
          <a:lstStyle>
            <a:lvl1pPr>
              <a:defRPr/>
            </a:lvl1pPr>
          </a:lstStyle>
          <a:p>
            <a:endParaRPr lang="tr-TR"/>
          </a:p>
        </p:txBody>
      </p:sp>
      <p:sp>
        <p:nvSpPr>
          <p:cNvPr id="4"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428625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71155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fld id="{C91055E7-F131-4068-8CC9-393381F6AB83}" type="datetimeFigureOut">
              <a:rPr lang="tr-TR" smtClean="0"/>
              <a:pPr/>
              <a:t>03.04.2016</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E4E451BE-8E7D-4982-A19E-D09BA8446325}" type="slidenum">
              <a:rPr lang="tr-TR" smtClean="0"/>
              <a:pPr/>
              <a:t>‹#›</a:t>
            </a:fld>
            <a:endParaRPr lang="tr-TR"/>
          </a:p>
        </p:txBody>
      </p:sp>
    </p:spTree>
    <p:extLst>
      <p:ext uri="{BB962C8B-B14F-4D97-AF65-F5344CB8AC3E}">
        <p14:creationId xmlns:p14="http://schemas.microsoft.com/office/powerpoint/2010/main" xmlns="" val="397113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96" charset="-128"/>
              </a:defRPr>
            </a:lvl1pPr>
          </a:lstStyle>
          <a:p>
            <a:fld id="{C91055E7-F131-4068-8CC9-393381F6AB83}" type="datetimeFigureOut">
              <a:rPr lang="tr-TR" smtClean="0"/>
              <a:pPr/>
              <a:t>03.04.2016</a:t>
            </a:fld>
            <a:endParaRPr lang="tr-T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96" charset="-128"/>
              </a:defRPr>
            </a:lvl1pPr>
          </a:lstStyle>
          <a:p>
            <a:endParaRPr lang="tr-T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96" charset="-128"/>
              </a:defRPr>
            </a:lvl1pPr>
          </a:lstStyle>
          <a:p>
            <a:fld id="{E4E451BE-8E7D-4982-A19E-D09BA844632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84"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96" charset="-128"/>
        </a:defRPr>
      </a:lvl2pPr>
      <a:lvl3pPr algn="ctr" rtl="0" eaLnBrk="1" fontAlgn="base" hangingPunct="1">
        <a:spcBef>
          <a:spcPct val="0"/>
        </a:spcBef>
        <a:spcAft>
          <a:spcPct val="0"/>
        </a:spcAft>
        <a:defRPr sz="4400">
          <a:solidFill>
            <a:schemeClr val="tx2"/>
          </a:solidFill>
          <a:latin typeface="Arial" charset="0"/>
          <a:ea typeface="ＭＳ Ｐゴシック" pitchFamily="-96" charset="-128"/>
        </a:defRPr>
      </a:lvl3pPr>
      <a:lvl4pPr algn="ctr" rtl="0" eaLnBrk="1" fontAlgn="base" hangingPunct="1">
        <a:spcBef>
          <a:spcPct val="0"/>
        </a:spcBef>
        <a:spcAft>
          <a:spcPct val="0"/>
        </a:spcAft>
        <a:defRPr sz="4400">
          <a:solidFill>
            <a:schemeClr val="tx2"/>
          </a:solidFill>
          <a:latin typeface="Arial" charset="0"/>
          <a:ea typeface="ＭＳ Ｐゴシック" pitchFamily="-96" charset="-128"/>
        </a:defRPr>
      </a:lvl4pPr>
      <a:lvl5pPr algn="ctr" rtl="0" eaLnBrk="1" fontAlgn="base" hangingPunct="1">
        <a:spcBef>
          <a:spcPct val="0"/>
        </a:spcBef>
        <a:spcAft>
          <a:spcPct val="0"/>
        </a:spcAft>
        <a:defRPr sz="4400">
          <a:solidFill>
            <a:schemeClr val="tx2"/>
          </a:solidFill>
          <a:latin typeface="Arial" charset="0"/>
          <a:ea typeface="ＭＳ Ｐゴシック" pitchFamily="-96"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96"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96"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96"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solidFill>
                <a:prstClr val="white"/>
              </a:solidFill>
            </a:endParaRPr>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2053" name="Text Placeholder 2"/>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eaLnBrk="1" hangingPunct="1">
              <a:defRPr sz="1200">
                <a:solidFill>
                  <a:srgbClr val="FFFFFF"/>
                </a:solidFill>
                <a:latin typeface="Arial" charset="0"/>
                <a:ea typeface="+mn-ea"/>
              </a:defRPr>
            </a:lvl1pPr>
          </a:lstStyle>
          <a:p>
            <a:pPr>
              <a:defRPr/>
            </a:pPr>
            <a:fld id="{C76A9A66-0A40-4C84-9B2A-EBE24FE1E3C3}" type="datetime1">
              <a:rPr lang="tr-TR"/>
              <a:pPr>
                <a:defRPr/>
              </a:pPr>
              <a:t>03.04.2016</a:t>
            </a:fld>
            <a:endParaRPr lang="tr-TR"/>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eaLnBrk="1" hangingPunct="1">
              <a:defRPr sz="1000" cap="all" spc="200" baseline="0">
                <a:solidFill>
                  <a:srgbClr val="FFFFFF"/>
                </a:solidFill>
                <a:latin typeface="Arial" charset="0"/>
                <a:ea typeface="+mn-ea"/>
              </a:defRPr>
            </a:lvl1pPr>
          </a:lstStyle>
          <a:p>
            <a:pPr>
              <a:defRPr/>
            </a:pPr>
            <a:endParaRPr lang="tr-TR"/>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eaLnBrk="1" hangingPunct="1">
              <a:defRPr sz="1650">
                <a:solidFill>
                  <a:srgbClr val="FFFFFF"/>
                </a:solidFill>
                <a:latin typeface="Arial" charset="0"/>
                <a:ea typeface="+mn-ea"/>
              </a:defRPr>
            </a:lvl1pPr>
          </a:lstStyle>
          <a:p>
            <a:pPr>
              <a:defRPr/>
            </a:pPr>
            <a:fld id="{67AF9257-7685-41CE-8E90-0E1377F74879}" type="slidenum">
              <a:rPr lang="tr-TR"/>
              <a:pPr>
                <a:defRPr/>
              </a:pPr>
              <a:t>‹#›</a:t>
            </a:fld>
            <a:endParaRPr lang="tr-TR"/>
          </a:p>
        </p:txBody>
      </p:sp>
      <p:pic>
        <p:nvPicPr>
          <p:cNvPr id="2057" name="7 Resim" descr="powerpoint3.jpg"/>
          <p:cNvPicPr>
            <a:picLocks noChangeAspect="1"/>
          </p:cNvPicPr>
          <p:nvPr/>
        </p:nvPicPr>
        <p:blipFill>
          <a:blip r:embed="rId14">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5" r:id="rId6"/>
    <p:sldLayoutId id="2147483708" r:id="rId7"/>
    <p:sldLayoutId id="2147483709" r:id="rId8"/>
    <p:sldLayoutId id="2147483710" r:id="rId9"/>
    <p:sldLayoutId id="2147483711" r:id="rId10"/>
    <p:sldLayoutId id="2147483712" r:id="rId11"/>
    <p:sldLayoutId id="2147483713" r:id="rId12"/>
  </p:sldLayoutIdLst>
  <p:hf hdr="0" ftr="0" dt="0"/>
  <p:txStyles>
    <p:titleStyle>
      <a:lvl1pPr algn="l" rtl="0" eaLnBrk="1" fontAlgn="base" hangingPunct="1">
        <a:spcBef>
          <a:spcPct val="0"/>
        </a:spcBef>
        <a:spcAft>
          <a:spcPct val="0"/>
        </a:spcAft>
        <a:defRPr sz="2800" kern="1200" cap="all">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Medium" pitchFamily="34" charset="0"/>
        </a:defRPr>
      </a:lvl2pPr>
      <a:lvl3pPr algn="l" rtl="0" eaLnBrk="1" fontAlgn="base" hangingPunct="1">
        <a:spcBef>
          <a:spcPct val="0"/>
        </a:spcBef>
        <a:spcAft>
          <a:spcPct val="0"/>
        </a:spcAft>
        <a:defRPr sz="2800">
          <a:solidFill>
            <a:schemeClr val="tx1"/>
          </a:solidFill>
          <a:latin typeface="Franklin Gothic Medium" pitchFamily="34" charset="0"/>
        </a:defRPr>
      </a:lvl3pPr>
      <a:lvl4pPr algn="l" rtl="0" eaLnBrk="1" fontAlgn="base" hangingPunct="1">
        <a:spcBef>
          <a:spcPct val="0"/>
        </a:spcBef>
        <a:spcAft>
          <a:spcPct val="0"/>
        </a:spcAft>
        <a:defRPr sz="2800">
          <a:solidFill>
            <a:schemeClr val="tx1"/>
          </a:solidFill>
          <a:latin typeface="Franklin Gothic Medium" pitchFamily="34" charset="0"/>
        </a:defRPr>
      </a:lvl4pPr>
      <a:lvl5pPr algn="l" rtl="0" eaLnBrk="1" fontAlgn="base" hangingPunct="1">
        <a:spcBef>
          <a:spcPct val="0"/>
        </a:spcBef>
        <a:spcAft>
          <a:spcPct val="0"/>
        </a:spcAft>
        <a:defRPr sz="2800">
          <a:solidFill>
            <a:schemeClr val="tx1"/>
          </a:solidFill>
          <a:latin typeface="Franklin Gothic Medium" pitchFamily="34" charset="0"/>
        </a:defRPr>
      </a:lvl5pPr>
      <a:lvl6pPr marL="457200" algn="l" rtl="0" eaLnBrk="1" fontAlgn="base" hangingPunct="1">
        <a:spcBef>
          <a:spcPct val="0"/>
        </a:spcBef>
        <a:spcAft>
          <a:spcPct val="0"/>
        </a:spcAft>
        <a:defRPr sz="2800">
          <a:solidFill>
            <a:schemeClr val="tx1"/>
          </a:solidFill>
          <a:latin typeface="Franklin Gothic Medium" pitchFamily="34" charset="0"/>
        </a:defRPr>
      </a:lvl6pPr>
      <a:lvl7pPr marL="914400" algn="l" rtl="0" eaLnBrk="1" fontAlgn="base" hangingPunct="1">
        <a:spcBef>
          <a:spcPct val="0"/>
        </a:spcBef>
        <a:spcAft>
          <a:spcPct val="0"/>
        </a:spcAft>
        <a:defRPr sz="2800">
          <a:solidFill>
            <a:schemeClr val="tx1"/>
          </a:solidFill>
          <a:latin typeface="Franklin Gothic Medium" pitchFamily="34" charset="0"/>
        </a:defRPr>
      </a:lvl7pPr>
      <a:lvl8pPr marL="1371600" algn="l" rtl="0" eaLnBrk="1" fontAlgn="base" hangingPunct="1">
        <a:spcBef>
          <a:spcPct val="0"/>
        </a:spcBef>
        <a:spcAft>
          <a:spcPct val="0"/>
        </a:spcAft>
        <a:defRPr sz="2800">
          <a:solidFill>
            <a:schemeClr val="tx1"/>
          </a:solidFill>
          <a:latin typeface="Franklin Gothic Medium" pitchFamily="34" charset="0"/>
        </a:defRPr>
      </a:lvl8pPr>
      <a:lvl9pPr marL="1828800" algn="l" rtl="0" eaLnBrk="1" fontAlgn="base" hangingPunct="1">
        <a:spcBef>
          <a:spcPct val="0"/>
        </a:spcBef>
        <a:spcAft>
          <a:spcPct val="0"/>
        </a:spcAft>
        <a:defRPr sz="2800">
          <a:solidFill>
            <a:schemeClr val="tx1"/>
          </a:solidFill>
          <a:latin typeface="Franklin Gothic Medium" pitchFamily="34" charset="0"/>
        </a:defRPr>
      </a:lvl9pPr>
    </p:titleStyle>
    <p:bodyStyle>
      <a:lvl1pPr marL="342900" indent="-342900" algn="l" rtl="0" eaLnBrk="1" fontAlgn="base" hangingPunct="1">
        <a:spcBef>
          <a:spcPts val="800"/>
        </a:spcBef>
        <a:spcAft>
          <a:spcPct val="0"/>
        </a:spcAft>
        <a:buFont typeface="Arial" charset="0"/>
        <a:defRPr sz="1600" b="1" kern="1200">
          <a:solidFill>
            <a:schemeClr val="tx1"/>
          </a:solidFill>
          <a:latin typeface="+mn-lt"/>
          <a:ea typeface="+mn-ea"/>
          <a:cs typeface="+mn-cs"/>
        </a:defRPr>
      </a:lvl1pPr>
      <a:lvl2pPr marL="173038" indent="-173038"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1" fontAlgn="base" hangingPunct="1">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Metin kutusu 1"/>
          <p:cNvSpPr txBox="1">
            <a:spLocks noChangeArrowheads="1"/>
          </p:cNvSpPr>
          <p:nvPr/>
        </p:nvSpPr>
        <p:spPr bwMode="auto">
          <a:xfrm>
            <a:off x="1908175" y="4510088"/>
            <a:ext cx="6948488"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r">
              <a:spcBef>
                <a:spcPct val="0"/>
              </a:spcBef>
              <a:buFontTx/>
              <a:buNone/>
            </a:pPr>
            <a:r>
              <a:rPr lang="tr-TR" sz="2000" b="1" dirty="0">
                <a:solidFill>
                  <a:schemeClr val="bg1"/>
                </a:solidFill>
              </a:rPr>
              <a:t>KAYNAŞTIRMA-BÜTÜNLEŞTİRME UYGULAMALARI</a:t>
            </a:r>
            <a:endParaRPr lang="tr-TR" altLang="tr-TR" sz="1600" b="1" dirty="0">
              <a:solidFill>
                <a:schemeClr val="bg1"/>
              </a:solidFill>
              <a:cs typeface="Arial" charset="0"/>
            </a:endParaRPr>
          </a:p>
        </p:txBody>
      </p:sp>
    </p:spTree>
    <p:extLst>
      <p:ext uri="{BB962C8B-B14F-4D97-AF65-F5344CB8AC3E}">
        <p14:creationId xmlns:p14="http://schemas.microsoft.com/office/powerpoint/2010/main" xmlns="" val="67405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2 İçerik Yer Tutucusu"/>
          <p:cNvSpPr>
            <a:spLocks noGrp="1"/>
          </p:cNvSpPr>
          <p:nvPr>
            <p:ph idx="1"/>
          </p:nvPr>
        </p:nvSpPr>
        <p:spPr>
          <a:xfrm>
            <a:off x="357159" y="1100138"/>
            <a:ext cx="7986742" cy="5543572"/>
          </a:xfrm>
        </p:spPr>
        <p:txBody>
          <a:bodyPr>
            <a:noAutofit/>
          </a:bodyPr>
          <a:lstStyle/>
          <a:p>
            <a:pPr algn="just"/>
            <a:r>
              <a:rPr lang="tr-TR" altLang="tr-TR" sz="2400" b="0" dirty="0" smtClean="0"/>
              <a:t>	Engellilerin eğitiminde </a:t>
            </a:r>
            <a:r>
              <a:rPr lang="tr-TR" altLang="tr-TR" sz="2400" dirty="0" smtClean="0"/>
              <a:t>bütünleştirme</a:t>
            </a:r>
            <a:r>
              <a:rPr lang="tr-TR" altLang="tr-TR" sz="2400" b="0" dirty="0" smtClean="0"/>
              <a:t>yi amaçlayan bu uygulama, engelli kişinin yetersizliğinin tanılanmasından sonra, gelişimini en üst düzeye çıkaracak ve gereksinimlerinin en uygun şekilde karşılanacağı bir düzenlemedir.</a:t>
            </a:r>
          </a:p>
          <a:p>
            <a:pPr marL="0" indent="0" algn="just">
              <a:buNone/>
            </a:pPr>
            <a:r>
              <a:rPr lang="tr-TR" altLang="tr-TR" sz="2400" b="0" dirty="0" smtClean="0"/>
              <a:t>	</a:t>
            </a:r>
          </a:p>
          <a:p>
            <a:pPr algn="just"/>
            <a:r>
              <a:rPr lang="tr-TR" altLang="tr-TR" sz="2400" b="0" dirty="0" smtClean="0"/>
              <a:t>	</a:t>
            </a:r>
            <a:r>
              <a:rPr lang="tr-TR" altLang="tr-TR" sz="2400" dirty="0" smtClean="0"/>
              <a:t>Bütünleştirmenin genel amacı </a:t>
            </a:r>
            <a:r>
              <a:rPr lang="tr-TR" altLang="tr-TR" sz="2400" b="0" i="1" dirty="0" smtClean="0"/>
              <a:t>özel eğitime ihtiyacı olan bireylerin, toplumun bir üyesi olarak aktif ve üretken bir biçimde yaşamlarını sürdürmelerini sağlamaktır. </a:t>
            </a:r>
          </a:p>
          <a:p>
            <a:pPr algn="just"/>
            <a:endParaRPr lang="tr-TR" altLang="tr-TR" sz="2400" b="0" i="1" dirty="0" smtClean="0"/>
          </a:p>
          <a:p>
            <a:pPr algn="just"/>
            <a:r>
              <a:rPr lang="tr-TR" altLang="tr-TR" sz="2400" b="0" i="1" dirty="0" smtClean="0"/>
              <a:t>	</a:t>
            </a:r>
            <a:r>
              <a:rPr lang="tr-TR" altLang="tr-TR" sz="2400" dirty="0" smtClean="0"/>
              <a:t>Bütünleştirme eğitiminin amacı </a:t>
            </a:r>
            <a:r>
              <a:rPr lang="tr-TR" altLang="tr-TR" sz="2400" b="0" i="1" dirty="0" smtClean="0"/>
              <a:t>ise herkes için kaliteli bir eğitim hizmeti sunmak ve tüm öğrenenlere ulaşmak için eğitim sisteminin kapasitesini güçlendirmektir.</a:t>
            </a:r>
          </a:p>
          <a:p>
            <a:pPr algn="just"/>
            <a:endParaRPr lang="tr-TR" altLang="tr-TR" sz="2400" b="0" dirty="0" smtClean="0"/>
          </a:p>
        </p:txBody>
      </p:sp>
      <p:sp>
        <p:nvSpPr>
          <p:cNvPr id="4" name="3 Slayt Numarası Yer Tutucusu"/>
          <p:cNvSpPr>
            <a:spLocks noGrp="1"/>
          </p:cNvSpPr>
          <p:nvPr>
            <p:ph type="sldNum" sz="quarter" idx="12"/>
          </p:nvPr>
        </p:nvSpPr>
        <p:spPr/>
        <p:txBody>
          <a:bodyPr/>
          <a:lstStyle/>
          <a:p>
            <a:pPr>
              <a:defRPr/>
            </a:pPr>
            <a:fld id="{0EBC73C3-B781-46AA-929D-5CFD026D77AC}" type="slidenum">
              <a:rPr lang="tr-TR" smtClean="0">
                <a:solidFill>
                  <a:srgbClr val="FF0000"/>
                </a:solidFill>
              </a:rPr>
              <a:pPr>
                <a:defRPr/>
              </a:pPr>
              <a:t>10</a:t>
            </a:fld>
            <a:endParaRPr lang="tr-TR" dirty="0">
              <a:solidFill>
                <a:srgbClr val="FF0000"/>
              </a:solidFill>
            </a:endParaRPr>
          </a:p>
        </p:txBody>
      </p:sp>
    </p:spTree>
    <p:extLst>
      <p:ext uri="{BB962C8B-B14F-4D97-AF65-F5344CB8AC3E}">
        <p14:creationId xmlns:p14="http://schemas.microsoft.com/office/powerpoint/2010/main" xmlns="" val="1447180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2 İçerik Yer Tutucusu"/>
          <p:cNvSpPr>
            <a:spLocks noGrp="1"/>
          </p:cNvSpPr>
          <p:nvPr>
            <p:ph idx="1"/>
          </p:nvPr>
        </p:nvSpPr>
        <p:spPr/>
        <p:txBody>
          <a:bodyPr>
            <a:normAutofit/>
          </a:bodyPr>
          <a:lstStyle/>
          <a:p>
            <a:pPr algn="just"/>
            <a:r>
              <a:rPr lang="tr-TR" altLang="tr-TR" sz="2400" b="0" dirty="0" smtClean="0"/>
              <a:t>	MEB tarafından, özel eğitim ihtiyacı olan bireylerin erken çocukluk döneminden başlayarak okul öncesi, ilköğretim ve ortaöğretim kademelerindeki eğitimlerine ilişkin yasal ve idari düzenlemeler yapılmıştır. </a:t>
            </a:r>
            <a:r>
              <a:rPr lang="tr-TR" altLang="tr-TR" sz="2400" dirty="0" smtClean="0"/>
              <a:t>Yapılan düzenlemelerin temel amacı </a:t>
            </a:r>
            <a:r>
              <a:rPr lang="tr-TR" altLang="tr-TR" sz="2400" b="0" i="1" dirty="0" smtClean="0"/>
              <a:t>özel eğitime ihtiyacı olan ve olmayan bireylerin eşit eğitim ve yaşam fırsatlarından yararlanmalarını ve özel eğitimsel ihtiyaçların uygun düzenleme ve desteklerle karşılanarak genel eğitim sistemi içinde giderilmesini sağlamaktır.</a:t>
            </a:r>
          </a:p>
          <a:p>
            <a:pPr marL="0" indent="0">
              <a:buNone/>
            </a:pPr>
            <a:endParaRPr lang="tr-TR" altLang="tr-TR" sz="2400" b="0" dirty="0" smtClean="0"/>
          </a:p>
        </p:txBody>
      </p:sp>
      <p:sp>
        <p:nvSpPr>
          <p:cNvPr id="4" name="3 Slayt Numarası Yer Tutucusu"/>
          <p:cNvSpPr>
            <a:spLocks noGrp="1"/>
          </p:cNvSpPr>
          <p:nvPr>
            <p:ph type="sldNum" sz="quarter" idx="12"/>
          </p:nvPr>
        </p:nvSpPr>
        <p:spPr/>
        <p:txBody>
          <a:bodyPr/>
          <a:lstStyle/>
          <a:p>
            <a:pPr>
              <a:defRPr/>
            </a:pPr>
            <a:fld id="{70289058-66DC-48E3-8DB2-33BCD6A3A91C}" type="slidenum">
              <a:rPr lang="tr-TR" smtClean="0">
                <a:solidFill>
                  <a:srgbClr val="FF0000"/>
                </a:solidFill>
              </a:rPr>
              <a:pPr>
                <a:defRPr/>
              </a:pPr>
              <a:t>11</a:t>
            </a:fld>
            <a:endParaRPr lang="tr-TR" dirty="0">
              <a:solidFill>
                <a:srgbClr val="FF0000"/>
              </a:solidFill>
            </a:endParaRPr>
          </a:p>
        </p:txBody>
      </p:sp>
    </p:spTree>
    <p:extLst>
      <p:ext uri="{BB962C8B-B14F-4D97-AF65-F5344CB8AC3E}">
        <p14:creationId xmlns:p14="http://schemas.microsoft.com/office/powerpoint/2010/main" xmlns="" val="2203906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332656"/>
            <a:ext cx="7521575" cy="549275"/>
          </a:xfrm>
        </p:spPr>
        <p:txBody>
          <a:bodyPr>
            <a:normAutofit fontScale="90000"/>
          </a:bodyPr>
          <a:lstStyle/>
          <a:p>
            <a:r>
              <a:rPr lang="tr-TR" b="1" dirty="0">
                <a:solidFill>
                  <a:schemeClr val="bg1"/>
                </a:solidFill>
                <a:latin typeface="+mn-lt"/>
              </a:rPr>
              <a:t>BÜTÜNLEŞTİRME NEDİR?</a:t>
            </a:r>
            <a:r>
              <a:rPr lang="tr-TR" dirty="0">
                <a:solidFill>
                  <a:schemeClr val="bg1"/>
                </a:solidFill>
                <a:latin typeface="+mn-lt"/>
              </a:rPr>
              <a:t/>
            </a:r>
            <a:br>
              <a:rPr lang="tr-TR" dirty="0">
                <a:solidFill>
                  <a:schemeClr val="bg1"/>
                </a:solidFill>
                <a:latin typeface="+mn-lt"/>
              </a:rPr>
            </a:br>
            <a:endParaRPr lang="tr-TR" dirty="0">
              <a:solidFill>
                <a:schemeClr val="bg1"/>
              </a:solidFill>
              <a:latin typeface="+mn-lt"/>
            </a:endParaRPr>
          </a:p>
        </p:txBody>
      </p:sp>
      <p:sp>
        <p:nvSpPr>
          <p:cNvPr id="3" name="İçerik Yer Tutucusu 2"/>
          <p:cNvSpPr>
            <a:spLocks noGrp="1"/>
          </p:cNvSpPr>
          <p:nvPr>
            <p:ph idx="1"/>
          </p:nvPr>
        </p:nvSpPr>
        <p:spPr/>
        <p:txBody>
          <a:bodyPr/>
          <a:lstStyle/>
          <a:p>
            <a:pPr algn="just"/>
            <a:r>
              <a:rPr lang="tr-TR" sz="2800" b="0" dirty="0" smtClean="0"/>
              <a:t>	</a:t>
            </a:r>
          </a:p>
          <a:p>
            <a:pPr algn="just"/>
            <a:r>
              <a:rPr lang="tr-TR" sz="2800" b="0" dirty="0"/>
              <a:t>	</a:t>
            </a:r>
            <a:r>
              <a:rPr lang="tr-TR" sz="2800" b="0" i="1" dirty="0" smtClean="0"/>
              <a:t>Bütünleştirme</a:t>
            </a:r>
            <a:r>
              <a:rPr lang="tr-TR" sz="2800" b="0" i="1" dirty="0"/>
              <a:t>, </a:t>
            </a:r>
            <a:r>
              <a:rPr lang="tr-TR" sz="2800" b="0" dirty="0"/>
              <a:t>her birey için bireysel farklılıkları ne olursa olsun, sosyal, </a:t>
            </a:r>
            <a:r>
              <a:rPr lang="tr-TR" sz="2800" b="0" dirty="0" smtClean="0"/>
              <a:t>kültürel</a:t>
            </a:r>
            <a:r>
              <a:rPr lang="tr-TR" sz="2800" b="0" dirty="0"/>
              <a:t>, eğitimsel, yaşamsal aktivite ve fırsatlardan tüm toplum üyelerinin eşit </a:t>
            </a:r>
            <a:r>
              <a:rPr lang="tr-TR" sz="2800" b="0" dirty="0" smtClean="0"/>
              <a:t>düzeyde </a:t>
            </a:r>
            <a:r>
              <a:rPr lang="tr-TR" sz="2800" b="0" dirty="0"/>
              <a:t>yararlanmasını öngören bir üst kavram olup, içerik olarak çok boyutlu ele alınması gerekmektedir.</a:t>
            </a:r>
          </a:p>
          <a:p>
            <a:pPr algn="just"/>
            <a:endParaRPr lang="tr-TR" sz="2800" b="0" dirty="0"/>
          </a:p>
        </p:txBody>
      </p:sp>
    </p:spTree>
    <p:extLst>
      <p:ext uri="{BB962C8B-B14F-4D97-AF65-F5344CB8AC3E}">
        <p14:creationId xmlns:p14="http://schemas.microsoft.com/office/powerpoint/2010/main" xmlns="" val="1167739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628800"/>
            <a:ext cx="7992001" cy="3579812"/>
          </a:xfrm>
        </p:spPr>
        <p:txBody>
          <a:bodyPr>
            <a:normAutofit/>
          </a:bodyPr>
          <a:lstStyle/>
          <a:p>
            <a:pPr lvl="0" algn="just"/>
            <a:r>
              <a:rPr lang="tr-TR" sz="2800" b="0" dirty="0" smtClean="0"/>
              <a:t>	Herkes </a:t>
            </a:r>
            <a:r>
              <a:rPr lang="tr-TR" sz="2800" b="0" dirty="0"/>
              <a:t>için kabul görme, saygı ve hoşgörü,</a:t>
            </a:r>
          </a:p>
          <a:p>
            <a:pPr lvl="0" algn="just"/>
            <a:r>
              <a:rPr lang="tr-TR" sz="2800" b="0" dirty="0" smtClean="0"/>
              <a:t>	Toplum </a:t>
            </a:r>
            <a:r>
              <a:rPr lang="tr-TR" sz="2800" b="0" dirty="0"/>
              <a:t>içinde bir bütünlük, fırsat eşitliği,</a:t>
            </a:r>
          </a:p>
          <a:p>
            <a:pPr lvl="0" algn="just"/>
            <a:r>
              <a:rPr lang="tr-TR" sz="2800" b="0" dirty="0" smtClean="0"/>
              <a:t>	İşbirliği</a:t>
            </a:r>
            <a:r>
              <a:rPr lang="tr-TR" sz="2800" b="0" dirty="0"/>
              <a:t>,</a:t>
            </a:r>
          </a:p>
          <a:p>
            <a:pPr lvl="0" algn="just"/>
            <a:r>
              <a:rPr lang="tr-TR" sz="2800" b="0" dirty="0" smtClean="0"/>
              <a:t>	Farklılıkların </a:t>
            </a:r>
            <a:r>
              <a:rPr lang="tr-TR" sz="2800" b="0" dirty="0"/>
              <a:t>daha fazla tanınması, farklılıkları </a:t>
            </a:r>
            <a:r>
              <a:rPr lang="tr-TR" sz="2800" b="0" dirty="0" smtClean="0"/>
              <a:t>anlamaya çalışma </a:t>
            </a:r>
            <a:r>
              <a:rPr lang="tr-TR" sz="2800" b="0" dirty="0"/>
              <a:t>ve </a:t>
            </a:r>
            <a:r>
              <a:rPr lang="tr-TR" sz="2800" b="0" dirty="0" smtClean="0"/>
              <a:t>farklılıklara uyum </a:t>
            </a:r>
            <a:r>
              <a:rPr lang="tr-TR" sz="2800" b="0" dirty="0"/>
              <a:t>sağlama, toleransın artması</a:t>
            </a:r>
            <a:r>
              <a:rPr lang="tr-TR" sz="2800" b="0" dirty="0" smtClean="0"/>
              <a:t>,</a:t>
            </a:r>
            <a:endParaRPr lang="tr-TR" sz="2800" b="0" dirty="0"/>
          </a:p>
        </p:txBody>
      </p:sp>
    </p:spTree>
    <p:extLst>
      <p:ext uri="{BB962C8B-B14F-4D97-AF65-F5344CB8AC3E}">
        <p14:creationId xmlns:p14="http://schemas.microsoft.com/office/powerpoint/2010/main" xmlns="" val="4045061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124744"/>
            <a:ext cx="8358246" cy="5161776"/>
          </a:xfrm>
        </p:spPr>
        <p:txBody>
          <a:bodyPr>
            <a:noAutofit/>
          </a:bodyPr>
          <a:lstStyle/>
          <a:p>
            <a:pPr lvl="0" algn="just"/>
            <a:r>
              <a:rPr lang="tr-TR" sz="2400" b="0" dirty="0" smtClean="0"/>
              <a:t>	Tüm alanlarda olanaklara kolayca ulaşılabilirlik, eğitime ve topluma daha fazla katılım,</a:t>
            </a:r>
          </a:p>
          <a:p>
            <a:pPr lvl="0" algn="just"/>
            <a:r>
              <a:rPr lang="tr-TR" sz="2400" b="0" dirty="0" smtClean="0"/>
              <a:t>	Herkes için rahat, güvenli sosyal çevreler,</a:t>
            </a:r>
          </a:p>
          <a:p>
            <a:pPr lvl="0" algn="just"/>
            <a:r>
              <a:rPr lang="tr-TR" sz="2400" b="0" dirty="0" smtClean="0"/>
              <a:t>	Tam katılımı kolaylaştırıcı, her şeyi kapsayıcı değişim ve değişiklikler,</a:t>
            </a:r>
          </a:p>
          <a:p>
            <a:pPr lvl="0" algn="just"/>
            <a:r>
              <a:rPr lang="tr-TR" sz="2400" b="0" dirty="0" smtClean="0"/>
              <a:t>	</a:t>
            </a:r>
            <a:r>
              <a:rPr lang="tr-TR" sz="2400" b="0" i="1" dirty="0" smtClean="0"/>
              <a:t>Her çocuğun bireysel özellikleri ve ihtiyaçlarını dikkate alan eğitim-öğretim planlaması, öğretim programları ve materyallerinin oluşturulması/uyarlanması, eğitim  ortamlarının  düzenlenmesi ve  uygun eğitim  ortamlarında eğitim olanaklarına erişimde toplumun tüm bireyleri ile eşit düzeyde erişim fırsatları sunulması gibi pek çok alan bütünleştirmenin kavramı içinde yer  bulmaktadır.</a:t>
            </a:r>
          </a:p>
          <a:p>
            <a:pPr algn="just"/>
            <a:endParaRPr lang="tr-TR" sz="2400" b="0" dirty="0"/>
          </a:p>
        </p:txBody>
      </p:sp>
    </p:spTree>
    <p:extLst>
      <p:ext uri="{BB962C8B-B14F-4D97-AF65-F5344CB8AC3E}">
        <p14:creationId xmlns:p14="http://schemas.microsoft.com/office/powerpoint/2010/main" xmlns="" val="1222203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60648"/>
            <a:ext cx="7521575" cy="549275"/>
          </a:xfrm>
        </p:spPr>
        <p:txBody>
          <a:bodyPr/>
          <a:lstStyle/>
          <a:p>
            <a:r>
              <a:rPr lang="tr-TR" b="1" dirty="0">
                <a:solidFill>
                  <a:schemeClr val="bg1"/>
                </a:solidFill>
                <a:latin typeface="+mn-lt"/>
              </a:rPr>
              <a:t>NEDEN BÜTÜNLEŞTİRME?</a:t>
            </a:r>
            <a:endParaRPr lang="tr-TR" dirty="0">
              <a:solidFill>
                <a:schemeClr val="bg1"/>
              </a:solidFill>
              <a:latin typeface="+mn-lt"/>
            </a:endParaRPr>
          </a:p>
        </p:txBody>
      </p:sp>
      <p:sp>
        <p:nvSpPr>
          <p:cNvPr id="3" name="İçerik Yer Tutucusu 2"/>
          <p:cNvSpPr>
            <a:spLocks noGrp="1"/>
          </p:cNvSpPr>
          <p:nvPr>
            <p:ph idx="1"/>
          </p:nvPr>
        </p:nvSpPr>
        <p:spPr>
          <a:xfrm>
            <a:off x="323528" y="1100138"/>
            <a:ext cx="8424935" cy="5257820"/>
          </a:xfrm>
        </p:spPr>
        <p:txBody>
          <a:bodyPr>
            <a:noAutofit/>
          </a:bodyPr>
          <a:lstStyle/>
          <a:p>
            <a:pPr algn="just"/>
            <a:r>
              <a:rPr lang="tr-TR" sz="2400" b="0" dirty="0" smtClean="0"/>
              <a:t>	Okula </a:t>
            </a:r>
            <a:r>
              <a:rPr lang="tr-TR" sz="2400" b="0" dirty="0"/>
              <a:t>devam eden öğrencilerin bazı alanlarda öğrenmede güçlükler </a:t>
            </a:r>
            <a:r>
              <a:rPr lang="tr-TR" sz="2400" b="0" dirty="0" smtClean="0"/>
              <a:t>yaşamaları </a:t>
            </a:r>
            <a:r>
              <a:rPr lang="tr-TR" sz="2400" b="0" dirty="0"/>
              <a:t>sık rastlanan bir durumdur. Bu öğrenciler özel </a:t>
            </a:r>
            <a:r>
              <a:rPr lang="tr-TR" sz="2400" b="0" dirty="0" err="1"/>
              <a:t>gereksinimli</a:t>
            </a:r>
            <a:r>
              <a:rPr lang="tr-TR" sz="2400" b="0" dirty="0"/>
              <a:t> ve/veya engelli ise bu sıklık daha da artabilmektedir. Söz konusu </a:t>
            </a:r>
            <a:r>
              <a:rPr lang="tr-TR" sz="2400" b="0" i="1" dirty="0"/>
              <a:t>durumun en temel </a:t>
            </a:r>
            <a:r>
              <a:rPr lang="tr-TR" sz="2400" b="0" i="1" dirty="0" smtClean="0"/>
              <a:t>sebeplerinden </a:t>
            </a:r>
            <a:r>
              <a:rPr lang="tr-TR" sz="2400" b="0" i="1" dirty="0"/>
              <a:t>birinin öğrencinin bireysel ihtiyaçlarını göz ardı eden öğretim </a:t>
            </a:r>
            <a:r>
              <a:rPr lang="tr-TR" sz="2400" b="0" i="1" dirty="0" smtClean="0"/>
              <a:t>yöntemlerinin </a:t>
            </a:r>
            <a:r>
              <a:rPr lang="tr-TR" sz="2400" b="0" i="1" dirty="0"/>
              <a:t>uygulanması olduğu </a:t>
            </a:r>
            <a:r>
              <a:rPr lang="tr-TR" sz="2400" b="0" dirty="0"/>
              <a:t>söylenebilir. </a:t>
            </a:r>
            <a:endParaRPr lang="tr-TR" sz="2400" b="0" dirty="0" smtClean="0"/>
          </a:p>
          <a:p>
            <a:pPr algn="just"/>
            <a:r>
              <a:rPr lang="tr-TR" sz="2400" b="0" dirty="0" smtClean="0"/>
              <a:t> </a:t>
            </a:r>
            <a:r>
              <a:rPr lang="tr-TR" sz="2400" b="0" dirty="0" smtClean="0"/>
              <a:t>   </a:t>
            </a:r>
            <a:r>
              <a:rPr lang="tr-TR" sz="2400" b="0" dirty="0" smtClean="0"/>
              <a:t>Öğrenciden</a:t>
            </a:r>
            <a:r>
              <a:rPr lang="tr-TR" sz="2400" b="0" dirty="0"/>
              <a:t>, eğitim performansı ve eğitsel ihtiyaçları ne olursa olsun standart bir öğretim yöntemi ile bireysel ihtiyaçlara göre herhangi bir esnekliği olmayan bir öğretim programına uyum sağlaması beklendiğinde sonuç ne yazık ki beklenenin çok altında </a:t>
            </a:r>
            <a:r>
              <a:rPr lang="tr-TR" sz="2400" b="0" dirty="0" smtClean="0"/>
              <a:t>kalmaktadır</a:t>
            </a:r>
            <a:r>
              <a:rPr lang="tr-TR" sz="2400" b="0" dirty="0"/>
              <a:t>. Öğrencinin eğitim performansına ve bireysel ihtiyaçlarına dayalı </a:t>
            </a:r>
            <a:r>
              <a:rPr lang="tr-TR" sz="2400" b="0" dirty="0" smtClean="0"/>
              <a:t>farklılaştırılmış/çeşitlendirilmiş </a:t>
            </a:r>
            <a:r>
              <a:rPr lang="tr-TR" sz="2400" b="0" dirty="0"/>
              <a:t>bir öğretimde bütün öğrencilerin öğrenme süreçlerine katılımı çok daha yüksek bir olasılıktır.</a:t>
            </a:r>
          </a:p>
          <a:p>
            <a:pPr algn="just"/>
            <a:endParaRPr lang="tr-TR" sz="2400" b="0" dirty="0"/>
          </a:p>
        </p:txBody>
      </p:sp>
    </p:spTree>
    <p:extLst>
      <p:ext uri="{BB962C8B-B14F-4D97-AF65-F5344CB8AC3E}">
        <p14:creationId xmlns:p14="http://schemas.microsoft.com/office/powerpoint/2010/main" xmlns="" val="476804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772816"/>
            <a:ext cx="7521575" cy="3579812"/>
          </a:xfrm>
        </p:spPr>
        <p:txBody>
          <a:bodyPr>
            <a:normAutofit/>
          </a:bodyPr>
          <a:lstStyle/>
          <a:p>
            <a:pPr algn="just"/>
            <a:r>
              <a:rPr lang="tr-TR" sz="2400" b="0" dirty="0" smtClean="0"/>
              <a:t>	Özel </a:t>
            </a:r>
            <a:r>
              <a:rPr lang="tr-TR" sz="2400" b="0" dirty="0"/>
              <a:t>gereksinimli ve/veya engeli olan bireylerin </a:t>
            </a:r>
            <a:r>
              <a:rPr lang="tr-TR" sz="2400" b="0" i="1" dirty="0"/>
              <a:t>ayrıştırılmış ortamlar </a:t>
            </a:r>
            <a:r>
              <a:rPr lang="tr-TR" sz="2400" b="0" dirty="0"/>
              <a:t>yerine </a:t>
            </a:r>
            <a:r>
              <a:rPr lang="tr-TR" sz="2400" b="0" i="1" dirty="0"/>
              <a:t>bütünleştirilmiş eğitim ortamları</a:t>
            </a:r>
            <a:r>
              <a:rPr lang="tr-TR" sz="2400" b="0" dirty="0"/>
              <a:t>nda eğitim ve öğretimlerine devam etmeleri</a:t>
            </a:r>
            <a:r>
              <a:rPr lang="tr-TR" sz="2400" b="0" dirty="0" smtClean="0"/>
              <a:t>, </a:t>
            </a:r>
            <a:r>
              <a:rPr lang="tr-TR" sz="2400" b="0" dirty="0"/>
              <a:t>toplumun daha geniş kesimleriyle kaynaşmalarını kolaylaştırmakta, toplumun bu bireylere yönelik olumsuz tutumlarının değişmesini sağlamakta ve </a:t>
            </a:r>
            <a:r>
              <a:rPr lang="tr-TR" sz="2400" b="0" dirty="0" smtClean="0"/>
              <a:t>dolayısıyla </a:t>
            </a:r>
            <a:r>
              <a:rPr lang="tr-TR" sz="2400" b="0" dirty="0"/>
              <a:t>daha fazla </a:t>
            </a:r>
            <a:r>
              <a:rPr lang="tr-TR" sz="2400" b="0" i="1" dirty="0"/>
              <a:t>sosyal bütünleşme </a:t>
            </a:r>
            <a:r>
              <a:rPr lang="tr-TR" sz="2400" b="0" dirty="0"/>
              <a:t>imkânını da beraberinde getirmektedir.</a:t>
            </a:r>
          </a:p>
          <a:p>
            <a:pPr algn="just"/>
            <a:endParaRPr lang="tr-TR" sz="2400" b="0" dirty="0"/>
          </a:p>
        </p:txBody>
      </p:sp>
    </p:spTree>
    <p:extLst>
      <p:ext uri="{BB962C8B-B14F-4D97-AF65-F5344CB8AC3E}">
        <p14:creationId xmlns:p14="http://schemas.microsoft.com/office/powerpoint/2010/main" xmlns="" val="3693991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28670"/>
            <a:ext cx="8786842" cy="5757862"/>
          </a:xfrm>
        </p:spPr>
        <p:txBody>
          <a:bodyPr>
            <a:noAutofit/>
          </a:bodyPr>
          <a:lstStyle/>
          <a:p>
            <a:pPr algn="just"/>
            <a:r>
              <a:rPr lang="tr-TR" sz="2400" b="0" dirty="0" smtClean="0"/>
              <a:t>	</a:t>
            </a:r>
            <a:r>
              <a:rPr lang="tr-TR" sz="2400" i="1" dirty="0" smtClean="0"/>
              <a:t>Kaynaştırma </a:t>
            </a:r>
            <a:r>
              <a:rPr lang="tr-TR" sz="2400" i="1" dirty="0"/>
              <a:t>eğitimi</a:t>
            </a:r>
            <a:r>
              <a:rPr lang="tr-TR" sz="2400" b="0" i="1" dirty="0"/>
              <a:t>, özel gereksinimi ve/veya engeli olan öğrencilerin, bir örgün eğitim okulunda, okulun eğitsel uygulamaları değiştirilmeksizin eğitim alabildikleri bir süreç olarak tanımlanmaktadır. </a:t>
            </a:r>
            <a:endParaRPr lang="tr-TR" sz="2400" b="0" i="1" dirty="0" smtClean="0"/>
          </a:p>
          <a:p>
            <a:pPr algn="just"/>
            <a:r>
              <a:rPr lang="tr-TR" sz="2400" b="0" i="1" dirty="0" smtClean="0"/>
              <a:t> </a:t>
            </a:r>
            <a:r>
              <a:rPr lang="tr-TR" sz="2400" b="0" i="1" dirty="0" smtClean="0"/>
              <a:t>   </a:t>
            </a:r>
            <a:r>
              <a:rPr lang="tr-TR" sz="2400" b="0" dirty="0" smtClean="0"/>
              <a:t>Türkiye'deki </a:t>
            </a:r>
            <a:r>
              <a:rPr lang="tr-TR" sz="2400" b="0" dirty="0"/>
              <a:t>sistemde, </a:t>
            </a:r>
            <a:r>
              <a:rPr lang="tr-TR" sz="2400" b="0" dirty="0" smtClean="0"/>
              <a:t>öğrencilerin </a:t>
            </a:r>
            <a:r>
              <a:rPr lang="tr-TR" sz="2400" b="0" dirty="0"/>
              <a:t>eğitsel tanılama sonuçları "</a:t>
            </a:r>
            <a:r>
              <a:rPr lang="tr-TR" sz="2400" b="0" i="1" dirty="0"/>
              <a:t>ağır, orta ve hafif düzeyde engelli</a:t>
            </a:r>
            <a:r>
              <a:rPr lang="tr-TR" sz="2400" b="0" dirty="0"/>
              <a:t>" şeklinde sınıflandırılmaktadır. </a:t>
            </a:r>
            <a:r>
              <a:rPr lang="tr-TR" sz="2400" b="0" i="1" dirty="0"/>
              <a:t>Engel seviyesi hafif</a:t>
            </a:r>
            <a:r>
              <a:rPr lang="tr-TR" sz="2400" b="0" dirty="0"/>
              <a:t> olarak tanılanmış olan öğrencilerin okula devam edebilmeleri, okuldaki eğitsel uygulamalarda yalnızca çok küçük değişiklikler gerektirdiğinden bu </a:t>
            </a:r>
            <a:r>
              <a:rPr lang="tr-TR" sz="2400" b="0" i="1" dirty="0"/>
              <a:t>öğrenciler kaynaştırma eğitimine </a:t>
            </a:r>
            <a:r>
              <a:rPr lang="tr-TR" sz="2400" b="0" dirty="0" smtClean="0"/>
              <a:t>alınabilmektedir</a:t>
            </a:r>
            <a:r>
              <a:rPr lang="tr-TR" sz="2400" b="0" dirty="0"/>
              <a:t>.</a:t>
            </a:r>
          </a:p>
          <a:p>
            <a:pPr algn="just"/>
            <a:r>
              <a:rPr lang="tr-TR" sz="2400" b="0" dirty="0" smtClean="0"/>
              <a:t>	</a:t>
            </a:r>
            <a:r>
              <a:rPr lang="tr-TR" sz="2400" dirty="0" smtClean="0"/>
              <a:t>Eğitimde </a:t>
            </a:r>
            <a:r>
              <a:rPr lang="tr-TR" sz="2400" i="1" dirty="0"/>
              <a:t>bütünleştirme kavramı</a:t>
            </a:r>
            <a:r>
              <a:rPr lang="tr-TR" sz="2400" dirty="0"/>
              <a:t> ise, okul uygulamalarının, </a:t>
            </a:r>
            <a:r>
              <a:rPr lang="tr-TR" sz="2400" i="1" dirty="0"/>
              <a:t>orta ve ağır </a:t>
            </a:r>
            <a:r>
              <a:rPr lang="tr-TR" sz="2400" i="1" dirty="0" smtClean="0"/>
              <a:t>düzeyde </a:t>
            </a:r>
            <a:r>
              <a:rPr lang="tr-TR" sz="2400" i="1" dirty="0"/>
              <a:t>engeli olan öğrencilerin </a:t>
            </a:r>
            <a:r>
              <a:rPr lang="tr-TR" sz="2400" dirty="0"/>
              <a:t>de örgün eğitime devam edebilmelerini sağlayacak şekilde uyarlanması ve düzenlenmesini ifade etmektedir.</a:t>
            </a:r>
          </a:p>
          <a:p>
            <a:pPr algn="just"/>
            <a:endParaRPr lang="tr-TR" sz="2400" b="0" dirty="0"/>
          </a:p>
        </p:txBody>
      </p:sp>
    </p:spTree>
    <p:extLst>
      <p:ext uri="{BB962C8B-B14F-4D97-AF65-F5344CB8AC3E}">
        <p14:creationId xmlns:p14="http://schemas.microsoft.com/office/powerpoint/2010/main" xmlns="" val="832440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60648"/>
            <a:ext cx="7521575" cy="549275"/>
          </a:xfrm>
        </p:spPr>
        <p:txBody>
          <a:bodyPr/>
          <a:lstStyle/>
          <a:p>
            <a:r>
              <a:rPr lang="tr-TR" b="1" dirty="0" err="1" smtClean="0">
                <a:solidFill>
                  <a:schemeClr val="bg1"/>
                </a:solidFill>
                <a:latin typeface="+mn-lt"/>
              </a:rPr>
              <a:t>Bütünleştİrmenİn</a:t>
            </a:r>
            <a:r>
              <a:rPr lang="tr-TR" b="1" dirty="0" smtClean="0">
                <a:solidFill>
                  <a:schemeClr val="bg1"/>
                </a:solidFill>
                <a:latin typeface="+mn-lt"/>
              </a:rPr>
              <a:t> </a:t>
            </a:r>
            <a:r>
              <a:rPr lang="tr-TR" b="1" dirty="0" err="1" smtClean="0">
                <a:solidFill>
                  <a:schemeClr val="bg1"/>
                </a:solidFill>
                <a:latin typeface="+mn-lt"/>
              </a:rPr>
              <a:t>İlkelerİ</a:t>
            </a:r>
            <a:endParaRPr lang="tr-TR" b="1" dirty="0">
              <a:solidFill>
                <a:schemeClr val="bg1"/>
              </a:solidFill>
              <a:latin typeface="+mn-lt"/>
            </a:endParaRPr>
          </a:p>
        </p:txBody>
      </p:sp>
      <p:sp>
        <p:nvSpPr>
          <p:cNvPr id="3" name="İçerik Yer Tutucusu 2"/>
          <p:cNvSpPr>
            <a:spLocks noGrp="1"/>
          </p:cNvSpPr>
          <p:nvPr>
            <p:ph idx="1"/>
          </p:nvPr>
        </p:nvSpPr>
        <p:spPr>
          <a:xfrm>
            <a:off x="467544" y="1100138"/>
            <a:ext cx="8352928" cy="5186382"/>
          </a:xfrm>
        </p:spPr>
        <p:txBody>
          <a:bodyPr>
            <a:noAutofit/>
          </a:bodyPr>
          <a:lstStyle/>
          <a:p>
            <a:pPr algn="just"/>
            <a:r>
              <a:rPr lang="tr-TR" sz="2400" b="0" dirty="0" smtClean="0"/>
              <a:t>	Öğrenciye </a:t>
            </a:r>
            <a:r>
              <a:rPr lang="tr-TR" sz="2400" b="0" dirty="0"/>
              <a:t>yönelik düzenlemeler onu ayrıştırmadan yapılmalı,</a:t>
            </a:r>
          </a:p>
          <a:p>
            <a:pPr algn="just"/>
            <a:r>
              <a:rPr lang="tr-TR" sz="2400" b="0" dirty="0" smtClean="0"/>
              <a:t>	Bütün </a:t>
            </a:r>
            <a:r>
              <a:rPr lang="tr-TR" sz="2400" b="0" dirty="0"/>
              <a:t>çocuklara dönüşümlü olarak iyi olduğu yönünü ifade etme ve kullanma fırsatı verilmeli,</a:t>
            </a:r>
          </a:p>
          <a:p>
            <a:pPr algn="just"/>
            <a:r>
              <a:rPr lang="tr-TR" sz="2400" b="0" dirty="0" smtClean="0"/>
              <a:t>	Yapılan </a:t>
            </a:r>
            <a:r>
              <a:rPr lang="tr-TR" sz="2400" b="0" dirty="0"/>
              <a:t>uyarlamalar tüm öğrencilerin ihtiyacına yönelik olmalı, bireysel farklılıkları dikkate </a:t>
            </a:r>
            <a:r>
              <a:rPr lang="tr-TR" sz="2400" b="0" dirty="0" smtClean="0"/>
              <a:t>alınarak yapılan </a:t>
            </a:r>
            <a:r>
              <a:rPr lang="tr-TR" sz="2400" b="0" dirty="0"/>
              <a:t>uyarlamaların sadece belli bir öğrenci için değil </a:t>
            </a:r>
            <a:r>
              <a:rPr lang="tr-TR" sz="2400" b="0" i="1" dirty="0"/>
              <a:t>Evrensel Tasarım İlkelerini </a:t>
            </a:r>
            <a:r>
              <a:rPr lang="tr-TR" sz="2400" b="0" dirty="0"/>
              <a:t>dikkate alarak daha çok kişiye hitap etmesi sağlanmalı,</a:t>
            </a:r>
          </a:p>
          <a:p>
            <a:pPr algn="just"/>
            <a:r>
              <a:rPr lang="tr-TR" sz="2400" b="0" dirty="0" smtClean="0"/>
              <a:t>	Sistem </a:t>
            </a:r>
            <a:r>
              <a:rPr lang="tr-TR" sz="2400" b="0" dirty="0"/>
              <a:t>içi ve sistemler arası işbirliği yapılmalı,</a:t>
            </a:r>
          </a:p>
          <a:p>
            <a:pPr algn="just"/>
            <a:r>
              <a:rPr lang="tr-TR" sz="2400" b="0" dirty="0" smtClean="0"/>
              <a:t>	Güncel </a:t>
            </a:r>
            <a:r>
              <a:rPr lang="tr-TR" sz="2400" b="0" dirty="0"/>
              <a:t>teknoloji etkin bir şekilde kullanılmalı,</a:t>
            </a:r>
          </a:p>
          <a:p>
            <a:pPr algn="just"/>
            <a:r>
              <a:rPr lang="tr-TR" sz="2400" b="0" dirty="0" smtClean="0"/>
              <a:t>	Bütünleştirme </a:t>
            </a:r>
            <a:r>
              <a:rPr lang="tr-TR" sz="2400" b="0" dirty="0"/>
              <a:t>sadece fiziksel bağlamda düşünülmemeli, bilişsel, </a:t>
            </a:r>
            <a:r>
              <a:rPr lang="tr-TR" sz="2400" b="0" dirty="0" smtClean="0"/>
              <a:t>sosyal, </a:t>
            </a:r>
            <a:r>
              <a:rPr lang="tr-TR" sz="2400" b="0" dirty="0" err="1" smtClean="0"/>
              <a:t>duyuşsal</a:t>
            </a:r>
            <a:r>
              <a:rPr lang="tr-TR" sz="2400" b="0" dirty="0"/>
              <a:t>, eğitim uygulamaları bakımından da gerçekleştirilmelidir.</a:t>
            </a:r>
          </a:p>
          <a:p>
            <a:pPr algn="just"/>
            <a:endParaRPr lang="tr-TR" sz="2400" b="0" dirty="0"/>
          </a:p>
        </p:txBody>
      </p:sp>
    </p:spTree>
    <p:extLst>
      <p:ext uri="{BB962C8B-B14F-4D97-AF65-F5344CB8AC3E}">
        <p14:creationId xmlns:p14="http://schemas.microsoft.com/office/powerpoint/2010/main" xmlns="" val="2072461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628800"/>
            <a:ext cx="8064896" cy="3579812"/>
          </a:xfrm>
        </p:spPr>
        <p:txBody>
          <a:bodyPr>
            <a:normAutofit/>
          </a:bodyPr>
          <a:lstStyle/>
          <a:p>
            <a:pPr algn="just"/>
            <a:r>
              <a:rPr lang="tr-TR" sz="2400" b="0" dirty="0" smtClean="0"/>
              <a:t>	Bütünleştirme</a:t>
            </a:r>
            <a:r>
              <a:rPr lang="tr-TR" sz="2400" b="0" dirty="0"/>
              <a:t>; belirtilen her durum için detaylı bir takım planlamaları da </a:t>
            </a:r>
            <a:r>
              <a:rPr lang="tr-TR" sz="2400" b="0" dirty="0" smtClean="0"/>
              <a:t>zorunlu </a:t>
            </a:r>
            <a:r>
              <a:rPr lang="tr-TR" sz="2400" b="0" dirty="0"/>
              <a:t>kılmaktadır.</a:t>
            </a:r>
          </a:p>
          <a:p>
            <a:pPr algn="just"/>
            <a:r>
              <a:rPr lang="tr-TR" sz="2400" b="0" dirty="0" smtClean="0"/>
              <a:t>	Okul </a:t>
            </a:r>
            <a:r>
              <a:rPr lang="tr-TR" sz="2400" b="0" dirty="0"/>
              <a:t>bina ve çevre düzenlemelerinin (sınıflar, koridorlar, laboratuarlar, </a:t>
            </a:r>
            <a:r>
              <a:rPr lang="tr-TR" sz="2400" b="0" dirty="0" smtClean="0"/>
              <a:t>atölyeler</a:t>
            </a:r>
            <a:r>
              <a:rPr lang="tr-TR" sz="2400" b="0" dirty="0"/>
              <a:t>, merdivenler, tuvaletler, yatakhaneler, bahçe, vb) ulaşılabilirlikle ilgili </a:t>
            </a:r>
            <a:r>
              <a:rPr lang="tr-TR" sz="2400" b="0" dirty="0" smtClean="0"/>
              <a:t>kriterlere </a:t>
            </a:r>
            <a:r>
              <a:rPr lang="tr-TR" sz="2400" b="0" dirty="0"/>
              <a:t>uygunluğu, eğitim öğretim sürecinde sınıf içi ve öğretimle ilgili düzenleme ve uyarlamalar nitelikli bir bütünleştirme uygulamaları kapsamında yapılması gerekenlerden bazılarıdır. Örneğin;</a:t>
            </a:r>
          </a:p>
          <a:p>
            <a:pPr algn="just"/>
            <a:endParaRPr lang="tr-TR" sz="2400" b="0" dirty="0"/>
          </a:p>
        </p:txBody>
      </p:sp>
    </p:spTree>
    <p:extLst>
      <p:ext uri="{BB962C8B-B14F-4D97-AF65-F5344CB8AC3E}">
        <p14:creationId xmlns:p14="http://schemas.microsoft.com/office/powerpoint/2010/main" xmlns="" val="4240733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1622425" y="188640"/>
            <a:ext cx="7521575" cy="549275"/>
          </a:xfrm>
        </p:spPr>
        <p:txBody>
          <a:bodyPr>
            <a:normAutofit fontScale="90000"/>
          </a:bodyPr>
          <a:lstStyle/>
          <a:p>
            <a:pPr algn="just">
              <a:lnSpc>
                <a:spcPct val="120000"/>
              </a:lnSpc>
              <a:spcBef>
                <a:spcPts val="0"/>
              </a:spcBef>
              <a:defRPr/>
            </a:pPr>
            <a:r>
              <a:rPr lang="tr-TR" sz="2800" b="1" dirty="0" smtClean="0">
                <a:solidFill>
                  <a:schemeClr val="bg1"/>
                </a:solidFill>
                <a:latin typeface="+mn-lt"/>
              </a:rPr>
              <a:t>Özel Eğitim İhtİyacI Olan </a:t>
            </a:r>
            <a:r>
              <a:rPr lang="tr-TR" sz="2800" b="1" dirty="0" err="1" smtClean="0">
                <a:solidFill>
                  <a:schemeClr val="bg1"/>
                </a:solidFill>
                <a:latin typeface="+mn-lt"/>
              </a:rPr>
              <a:t>Bİreyler</a:t>
            </a:r>
            <a:r>
              <a:rPr lang="tr-TR" sz="2800" b="1" dirty="0" smtClean="0">
                <a:solidFill>
                  <a:schemeClr val="bg1"/>
                </a:solidFill>
                <a:latin typeface="+mn-lt"/>
              </a:rPr>
              <a:t>;</a:t>
            </a:r>
            <a:endParaRPr lang="tr-TR" sz="2800" b="1" dirty="0">
              <a:solidFill>
                <a:schemeClr val="bg1"/>
              </a:solidFill>
              <a:latin typeface="+mn-lt"/>
            </a:endParaRPr>
          </a:p>
        </p:txBody>
      </p:sp>
      <p:sp>
        <p:nvSpPr>
          <p:cNvPr id="3" name="İçerik Yer Tutucusu 2"/>
          <p:cNvSpPr>
            <a:spLocks noGrp="1"/>
          </p:cNvSpPr>
          <p:nvPr>
            <p:ph idx="4294967295"/>
          </p:nvPr>
        </p:nvSpPr>
        <p:spPr>
          <a:xfrm>
            <a:off x="611560" y="980728"/>
            <a:ext cx="8352928" cy="5497214"/>
          </a:xfrm>
        </p:spPr>
        <p:txBody>
          <a:bodyPr>
            <a:noAutofit/>
          </a:bodyPr>
          <a:lstStyle/>
          <a:p>
            <a:pPr marL="0" indent="0" algn="just">
              <a:lnSpc>
                <a:spcPct val="120000"/>
              </a:lnSpc>
              <a:spcBef>
                <a:spcPts val="0"/>
              </a:spcBef>
              <a:buNone/>
              <a:defRPr/>
            </a:pPr>
            <a:r>
              <a:rPr lang="tr-TR" sz="2400" b="0" dirty="0" smtClean="0"/>
              <a:t>1. </a:t>
            </a:r>
            <a:r>
              <a:rPr lang="tr-TR" sz="2400" b="0" dirty="0" smtClean="0">
                <a:solidFill>
                  <a:schemeClr val="tx1">
                    <a:lumMod val="95000"/>
                    <a:lumOff val="5000"/>
                  </a:schemeClr>
                </a:solidFill>
              </a:rPr>
              <a:t>Zihinsel yetersizliği olan bireyler, 	</a:t>
            </a:r>
          </a:p>
          <a:p>
            <a:pPr marL="0" indent="0" algn="just">
              <a:lnSpc>
                <a:spcPct val="120000"/>
              </a:lnSpc>
              <a:spcBef>
                <a:spcPts val="0"/>
              </a:spcBef>
              <a:buNone/>
              <a:defRPr/>
            </a:pPr>
            <a:r>
              <a:rPr lang="tr-TR" sz="2400" b="0" dirty="0" smtClean="0">
                <a:solidFill>
                  <a:schemeClr val="tx1">
                    <a:lumMod val="95000"/>
                    <a:lumOff val="5000"/>
                  </a:schemeClr>
                </a:solidFill>
              </a:rPr>
              <a:t>2</a:t>
            </a:r>
            <a:r>
              <a:rPr lang="tr-TR" sz="2400" b="0" dirty="0">
                <a:solidFill>
                  <a:schemeClr val="tx1">
                    <a:lumMod val="95000"/>
                    <a:lumOff val="5000"/>
                  </a:schemeClr>
                </a:solidFill>
              </a:rPr>
              <a:t>. Görme yetersizliği olan bireyler, </a:t>
            </a:r>
          </a:p>
          <a:p>
            <a:pPr marL="0" indent="0" algn="just">
              <a:lnSpc>
                <a:spcPct val="120000"/>
              </a:lnSpc>
              <a:spcBef>
                <a:spcPts val="0"/>
              </a:spcBef>
              <a:buNone/>
              <a:defRPr/>
            </a:pPr>
            <a:r>
              <a:rPr lang="tr-TR" sz="2400" b="0" dirty="0" smtClean="0">
                <a:solidFill>
                  <a:schemeClr val="tx1">
                    <a:lumMod val="95000"/>
                    <a:lumOff val="5000"/>
                  </a:schemeClr>
                </a:solidFill>
              </a:rPr>
              <a:t>3</a:t>
            </a:r>
            <a:r>
              <a:rPr lang="tr-TR" sz="2400" b="0" dirty="0">
                <a:solidFill>
                  <a:schemeClr val="tx1">
                    <a:lumMod val="95000"/>
                    <a:lumOff val="5000"/>
                  </a:schemeClr>
                </a:solidFill>
              </a:rPr>
              <a:t>. İşitme yetersizliği olan bireyler,</a:t>
            </a:r>
          </a:p>
          <a:p>
            <a:pPr marL="0" indent="0" algn="just">
              <a:lnSpc>
                <a:spcPct val="120000"/>
              </a:lnSpc>
              <a:spcBef>
                <a:spcPts val="0"/>
              </a:spcBef>
              <a:buNone/>
              <a:defRPr/>
            </a:pPr>
            <a:r>
              <a:rPr lang="tr-TR" sz="2400" b="0" dirty="0" smtClean="0">
                <a:solidFill>
                  <a:schemeClr val="tx1">
                    <a:lumMod val="95000"/>
                    <a:lumOff val="5000"/>
                  </a:schemeClr>
                </a:solidFill>
              </a:rPr>
              <a:t>4</a:t>
            </a:r>
            <a:r>
              <a:rPr lang="tr-TR" sz="2400" b="0" dirty="0">
                <a:solidFill>
                  <a:schemeClr val="tx1">
                    <a:lumMod val="95000"/>
                    <a:lumOff val="5000"/>
                  </a:schemeClr>
                </a:solidFill>
              </a:rPr>
              <a:t>. Duygusal ve Davranış Bozukluğu olan bireyler</a:t>
            </a:r>
          </a:p>
          <a:p>
            <a:pPr marL="0" indent="0" algn="just">
              <a:lnSpc>
                <a:spcPct val="120000"/>
              </a:lnSpc>
              <a:spcBef>
                <a:spcPts val="0"/>
              </a:spcBef>
              <a:buNone/>
              <a:defRPr/>
            </a:pPr>
            <a:r>
              <a:rPr lang="tr-TR" sz="2400" b="0" dirty="0" smtClean="0">
                <a:solidFill>
                  <a:schemeClr val="tx1">
                    <a:lumMod val="95000"/>
                    <a:lumOff val="5000"/>
                  </a:schemeClr>
                </a:solidFill>
              </a:rPr>
              <a:t>5</a:t>
            </a:r>
            <a:r>
              <a:rPr lang="tr-TR" sz="2400" b="0" dirty="0">
                <a:solidFill>
                  <a:schemeClr val="tx1">
                    <a:lumMod val="95000"/>
                    <a:lumOff val="5000"/>
                  </a:schemeClr>
                </a:solidFill>
              </a:rPr>
              <a:t>. Dil ve konuşma güçlüğü olan bireyler, </a:t>
            </a:r>
          </a:p>
          <a:p>
            <a:pPr marL="0" indent="0" algn="just">
              <a:lnSpc>
                <a:spcPct val="120000"/>
              </a:lnSpc>
              <a:spcBef>
                <a:spcPts val="0"/>
              </a:spcBef>
              <a:buNone/>
              <a:defRPr/>
            </a:pPr>
            <a:r>
              <a:rPr lang="tr-TR" sz="2400" b="0" dirty="0" smtClean="0">
                <a:solidFill>
                  <a:schemeClr val="tx1">
                    <a:lumMod val="95000"/>
                    <a:lumOff val="5000"/>
                  </a:schemeClr>
                </a:solidFill>
              </a:rPr>
              <a:t>6</a:t>
            </a:r>
            <a:r>
              <a:rPr lang="tr-TR" sz="2400" b="0" dirty="0">
                <a:solidFill>
                  <a:schemeClr val="tx1">
                    <a:lumMod val="95000"/>
                    <a:lumOff val="5000"/>
                  </a:schemeClr>
                </a:solidFill>
              </a:rPr>
              <a:t>. Otizmi olan bireyler,</a:t>
            </a:r>
          </a:p>
          <a:p>
            <a:pPr marL="0" indent="0" algn="just">
              <a:lnSpc>
                <a:spcPct val="120000"/>
              </a:lnSpc>
              <a:spcBef>
                <a:spcPts val="0"/>
              </a:spcBef>
              <a:buNone/>
              <a:defRPr/>
            </a:pPr>
            <a:r>
              <a:rPr lang="tr-TR" sz="2400" b="0" dirty="0" smtClean="0">
                <a:solidFill>
                  <a:schemeClr val="tx1">
                    <a:lumMod val="95000"/>
                    <a:lumOff val="5000"/>
                  </a:schemeClr>
                </a:solidFill>
              </a:rPr>
              <a:t>7</a:t>
            </a:r>
            <a:r>
              <a:rPr lang="tr-TR" sz="2400" b="0" dirty="0">
                <a:solidFill>
                  <a:schemeClr val="tx1">
                    <a:lumMod val="95000"/>
                    <a:lumOff val="5000"/>
                  </a:schemeClr>
                </a:solidFill>
              </a:rPr>
              <a:t>. Özel öğrenme güçlüğü olan bireyler, </a:t>
            </a:r>
          </a:p>
          <a:p>
            <a:pPr marL="0" indent="0" algn="just">
              <a:lnSpc>
                <a:spcPct val="120000"/>
              </a:lnSpc>
              <a:spcBef>
                <a:spcPts val="0"/>
              </a:spcBef>
              <a:buNone/>
              <a:defRPr/>
            </a:pPr>
            <a:r>
              <a:rPr lang="tr-TR" sz="2400" b="0" dirty="0" smtClean="0">
                <a:solidFill>
                  <a:schemeClr val="tx1">
                    <a:lumMod val="95000"/>
                    <a:lumOff val="5000"/>
                  </a:schemeClr>
                </a:solidFill>
              </a:rPr>
              <a:t>8</a:t>
            </a:r>
            <a:r>
              <a:rPr lang="tr-TR" sz="2400" b="0" dirty="0">
                <a:solidFill>
                  <a:schemeClr val="tx1">
                    <a:lumMod val="95000"/>
                    <a:lumOff val="5000"/>
                  </a:schemeClr>
                </a:solidFill>
              </a:rPr>
              <a:t>. Süreğen hastalığı olan bireyler, 	</a:t>
            </a:r>
          </a:p>
          <a:p>
            <a:pPr marL="0" indent="0" algn="just">
              <a:lnSpc>
                <a:spcPct val="120000"/>
              </a:lnSpc>
              <a:spcBef>
                <a:spcPts val="0"/>
              </a:spcBef>
              <a:buNone/>
              <a:defRPr/>
            </a:pPr>
            <a:r>
              <a:rPr lang="tr-TR" sz="2400" b="0" dirty="0" smtClean="0">
                <a:solidFill>
                  <a:schemeClr val="tx1">
                    <a:lumMod val="95000"/>
                    <a:lumOff val="5000"/>
                  </a:schemeClr>
                </a:solidFill>
              </a:rPr>
              <a:t>9</a:t>
            </a:r>
            <a:r>
              <a:rPr lang="tr-TR" sz="2400" b="0" dirty="0">
                <a:solidFill>
                  <a:schemeClr val="tx1">
                    <a:lumMod val="95000"/>
                    <a:lumOff val="5000"/>
                  </a:schemeClr>
                </a:solidFill>
              </a:rPr>
              <a:t>. Üstün yetenekli olan bireyler, </a:t>
            </a:r>
          </a:p>
          <a:p>
            <a:pPr marL="0" indent="0" algn="just">
              <a:lnSpc>
                <a:spcPct val="120000"/>
              </a:lnSpc>
              <a:spcBef>
                <a:spcPts val="0"/>
              </a:spcBef>
              <a:buNone/>
              <a:defRPr/>
            </a:pPr>
            <a:r>
              <a:rPr lang="tr-TR" sz="2400" b="0" dirty="0" smtClean="0">
                <a:solidFill>
                  <a:schemeClr val="tx1">
                    <a:lumMod val="95000"/>
                    <a:lumOff val="5000"/>
                  </a:schemeClr>
                </a:solidFill>
              </a:rPr>
              <a:t>10</a:t>
            </a:r>
            <a:r>
              <a:rPr lang="tr-TR" sz="2400" b="0" dirty="0">
                <a:solidFill>
                  <a:schemeClr val="tx1">
                    <a:lumMod val="95000"/>
                    <a:lumOff val="5000"/>
                  </a:schemeClr>
                </a:solidFill>
              </a:rPr>
              <a:t>. Dikkat eksikliği ve </a:t>
            </a:r>
            <a:r>
              <a:rPr lang="tr-TR" sz="2400" b="0" dirty="0" err="1">
                <a:solidFill>
                  <a:schemeClr val="tx1">
                    <a:lumMod val="95000"/>
                    <a:lumOff val="5000"/>
                  </a:schemeClr>
                </a:solidFill>
              </a:rPr>
              <a:t>hiperaktivite</a:t>
            </a:r>
            <a:r>
              <a:rPr lang="tr-TR" sz="2400" b="0" dirty="0">
                <a:solidFill>
                  <a:schemeClr val="tx1">
                    <a:lumMod val="95000"/>
                    <a:lumOff val="5000"/>
                  </a:schemeClr>
                </a:solidFill>
              </a:rPr>
              <a:t>  bozukluğu olan bireyler,</a:t>
            </a:r>
          </a:p>
          <a:p>
            <a:pPr marL="0" indent="0" algn="just">
              <a:lnSpc>
                <a:spcPct val="120000"/>
              </a:lnSpc>
              <a:spcBef>
                <a:spcPts val="0"/>
              </a:spcBef>
              <a:buNone/>
              <a:defRPr/>
            </a:pPr>
            <a:r>
              <a:rPr lang="tr-TR" sz="2400" b="0" dirty="0" smtClean="0">
                <a:solidFill>
                  <a:schemeClr val="tx1">
                    <a:lumMod val="95000"/>
                    <a:lumOff val="5000"/>
                  </a:schemeClr>
                </a:solidFill>
              </a:rPr>
              <a:t>11</a:t>
            </a:r>
            <a:r>
              <a:rPr lang="tr-TR" sz="2400" b="0" dirty="0">
                <a:solidFill>
                  <a:schemeClr val="tx1">
                    <a:lumMod val="95000"/>
                    <a:lumOff val="5000"/>
                  </a:schemeClr>
                </a:solidFill>
              </a:rPr>
              <a:t>. Ortopedik  yetersizliği olan bireyler,</a:t>
            </a:r>
          </a:p>
          <a:p>
            <a:pPr marL="0" indent="0" algn="just">
              <a:lnSpc>
                <a:spcPct val="120000"/>
              </a:lnSpc>
              <a:spcBef>
                <a:spcPts val="0"/>
              </a:spcBef>
              <a:buNone/>
              <a:defRPr/>
            </a:pPr>
            <a:r>
              <a:rPr lang="tr-TR" sz="2400" b="0" dirty="0" smtClean="0">
                <a:solidFill>
                  <a:schemeClr val="tx1">
                    <a:lumMod val="95000"/>
                    <a:lumOff val="5000"/>
                  </a:schemeClr>
                </a:solidFill>
              </a:rPr>
              <a:t>12</a:t>
            </a:r>
            <a:r>
              <a:rPr lang="tr-TR" sz="2400" b="0" dirty="0">
                <a:solidFill>
                  <a:schemeClr val="tx1">
                    <a:lumMod val="95000"/>
                    <a:lumOff val="5000"/>
                  </a:schemeClr>
                </a:solidFill>
              </a:rPr>
              <a:t>. </a:t>
            </a:r>
            <a:r>
              <a:rPr lang="tr-TR" sz="2400" b="0" dirty="0" err="1">
                <a:solidFill>
                  <a:schemeClr val="tx1">
                    <a:lumMod val="95000"/>
                    <a:lumOff val="5000"/>
                  </a:schemeClr>
                </a:solidFill>
              </a:rPr>
              <a:t>Serebral</a:t>
            </a:r>
            <a:r>
              <a:rPr lang="tr-TR" sz="2400" b="0" dirty="0">
                <a:solidFill>
                  <a:schemeClr val="tx1">
                    <a:lumMod val="95000"/>
                    <a:lumOff val="5000"/>
                  </a:schemeClr>
                </a:solidFill>
              </a:rPr>
              <a:t> </a:t>
            </a:r>
            <a:r>
              <a:rPr lang="tr-TR" sz="2400" b="0" dirty="0" err="1">
                <a:solidFill>
                  <a:schemeClr val="tx1">
                    <a:lumMod val="95000"/>
                    <a:lumOff val="5000"/>
                  </a:schemeClr>
                </a:solidFill>
              </a:rPr>
              <a:t>Palsisi</a:t>
            </a:r>
            <a:r>
              <a:rPr lang="tr-TR" sz="2400" b="0" dirty="0">
                <a:solidFill>
                  <a:schemeClr val="tx1">
                    <a:lumMod val="95000"/>
                    <a:lumOff val="5000"/>
                  </a:schemeClr>
                </a:solidFill>
              </a:rPr>
              <a:t> olan bireyler</a:t>
            </a:r>
            <a:endParaRPr lang="tr-TR" sz="2400" b="0" dirty="0"/>
          </a:p>
          <a:p>
            <a:pPr marL="0" indent="0" algn="just">
              <a:lnSpc>
                <a:spcPct val="120000"/>
              </a:lnSpc>
              <a:spcBef>
                <a:spcPts val="0"/>
              </a:spcBef>
              <a:buNone/>
              <a:defRPr/>
            </a:pPr>
            <a:r>
              <a:rPr lang="tr-TR" sz="2400" b="0" dirty="0" smtClean="0">
                <a:solidFill>
                  <a:schemeClr val="tx1">
                    <a:lumMod val="95000"/>
                    <a:lumOff val="5000"/>
                  </a:schemeClr>
                </a:solidFill>
              </a:rPr>
              <a:t>13</a:t>
            </a:r>
            <a:r>
              <a:rPr lang="tr-TR" sz="2400" b="0" dirty="0">
                <a:solidFill>
                  <a:schemeClr val="tx1">
                    <a:lumMod val="95000"/>
                    <a:lumOff val="5000"/>
                  </a:schemeClr>
                </a:solidFill>
              </a:rPr>
              <a:t>. Birden fazla yetersizliği olan bireyler.	</a:t>
            </a:r>
          </a:p>
          <a:p>
            <a:endParaRPr lang="tr-TR" sz="2400" b="0" dirty="0"/>
          </a:p>
        </p:txBody>
      </p:sp>
    </p:spTree>
    <p:extLst>
      <p:ext uri="{BB962C8B-B14F-4D97-AF65-F5344CB8AC3E}">
        <p14:creationId xmlns:p14="http://schemas.microsoft.com/office/powerpoint/2010/main" xmlns="" val="1146855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7" y="1100138"/>
            <a:ext cx="8496944" cy="5400696"/>
          </a:xfrm>
        </p:spPr>
        <p:txBody>
          <a:bodyPr>
            <a:noAutofit/>
          </a:bodyPr>
          <a:lstStyle/>
          <a:p>
            <a:r>
              <a:rPr lang="tr-TR" sz="2400" b="1" dirty="0"/>
              <a:t>Okul Binaları</a:t>
            </a:r>
            <a:endParaRPr lang="tr-TR" sz="2400" dirty="0"/>
          </a:p>
          <a:p>
            <a:pPr algn="just"/>
            <a:r>
              <a:rPr lang="tr-TR" sz="2400" b="0" dirty="0" smtClean="0"/>
              <a:t>	Binaların </a:t>
            </a:r>
            <a:r>
              <a:rPr lang="tr-TR" sz="2400" b="0" dirty="0"/>
              <a:t>içi ve dış duvarlarının, kapıların kesişen kenarlarının, mobilya ve eşyaların sivri uçlu olmaması, yuvarlak hatlı olması,</a:t>
            </a:r>
          </a:p>
          <a:p>
            <a:pPr algn="just"/>
            <a:r>
              <a:rPr lang="tr-TR" sz="2400" b="0" dirty="0" smtClean="0"/>
              <a:t>	Duvarların </a:t>
            </a:r>
            <a:r>
              <a:rPr lang="tr-TR" sz="2400" b="0" dirty="0"/>
              <a:t>yüzeylerinin pürüzsüz olması, öğrencilerin çarpması durumunda zarar görecekleri girinti ve çıkıntılar olmaması,</a:t>
            </a:r>
          </a:p>
          <a:p>
            <a:pPr algn="just"/>
            <a:r>
              <a:rPr lang="tr-TR" sz="2400" b="0" dirty="0" smtClean="0"/>
              <a:t>	Tabelaların </a:t>
            </a:r>
            <a:r>
              <a:rPr lang="tr-TR" sz="2400" b="0" dirty="0"/>
              <a:t>ışıklı, Braille kabartma yazılı ve/veya sesli olarak düzenlenmesi,</a:t>
            </a:r>
          </a:p>
          <a:p>
            <a:pPr algn="just"/>
            <a:r>
              <a:rPr lang="tr-TR" sz="2400" b="0" dirty="0" smtClean="0"/>
              <a:t>	Bölümlerin </a:t>
            </a:r>
            <a:r>
              <a:rPr lang="tr-TR" sz="2400" b="0" dirty="0"/>
              <a:t>(atölyeler, laboratuarlar vb.) adının yazılı ifadesi yanında resimli, şekilli, Braille kabartma yazılı tabelaların kullanılması</a:t>
            </a:r>
          </a:p>
          <a:p>
            <a:pPr algn="just"/>
            <a:r>
              <a:rPr lang="tr-TR" sz="2400" b="0" dirty="0" smtClean="0"/>
              <a:t>	Yerlerde </a:t>
            </a:r>
            <a:r>
              <a:rPr lang="tr-TR" sz="2400" b="0" dirty="0"/>
              <a:t>kaymayı engelleyen bir zemin malzemesi kullanılması Tuvalet </a:t>
            </a:r>
            <a:r>
              <a:rPr lang="tr-TR" sz="2400" b="0" dirty="0" smtClean="0"/>
              <a:t>vb</a:t>
            </a:r>
            <a:r>
              <a:rPr lang="tr-TR" sz="2400" b="0" dirty="0"/>
              <a:t>. yerlerde tutunma barları bulunması, </a:t>
            </a:r>
            <a:r>
              <a:rPr lang="tr-TR" sz="2400" b="0" dirty="0" smtClean="0"/>
              <a:t>olması </a:t>
            </a:r>
            <a:r>
              <a:rPr lang="tr-TR" sz="2400" b="0" dirty="0"/>
              <a:t>gereken her yerde rampaların bulunması,</a:t>
            </a:r>
          </a:p>
        </p:txBody>
      </p:sp>
    </p:spTree>
    <p:extLst>
      <p:ext uri="{BB962C8B-B14F-4D97-AF65-F5344CB8AC3E}">
        <p14:creationId xmlns:p14="http://schemas.microsoft.com/office/powerpoint/2010/main" xmlns="" val="906420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908720"/>
            <a:ext cx="8715436" cy="5757862"/>
          </a:xfrm>
        </p:spPr>
        <p:txBody>
          <a:bodyPr>
            <a:noAutofit/>
          </a:bodyPr>
          <a:lstStyle/>
          <a:p>
            <a:pPr algn="just"/>
            <a:r>
              <a:rPr lang="tr-TR" sz="2400" dirty="0"/>
              <a:t>Sınıflar</a:t>
            </a:r>
          </a:p>
          <a:p>
            <a:pPr algn="just"/>
            <a:r>
              <a:rPr lang="tr-TR" sz="2400" b="0" dirty="0" smtClean="0"/>
              <a:t>	Yazı </a:t>
            </a:r>
            <a:r>
              <a:rPr lang="tr-TR" sz="2400" b="0" dirty="0"/>
              <a:t>tahtaları ve panolar yükseklik açısından ayarlanabilir şekilde olması,</a:t>
            </a:r>
          </a:p>
          <a:p>
            <a:r>
              <a:rPr lang="tr-TR" sz="2400" b="0" dirty="0" smtClean="0"/>
              <a:t>	Sınıfların </a:t>
            </a:r>
            <a:r>
              <a:rPr lang="tr-TR" sz="2400" b="0" dirty="0"/>
              <a:t>ısı, ışık, ses, havalandırma ve izolasyon açısından eğitim ve </a:t>
            </a:r>
            <a:r>
              <a:rPr lang="tr-TR" sz="2400" b="0" dirty="0" smtClean="0"/>
              <a:t>öğretimi </a:t>
            </a:r>
            <a:r>
              <a:rPr lang="tr-TR" sz="2400" b="0" dirty="0"/>
              <a:t>olumsuz etkilemeyecek şekilde düzenlenmesi, (örneğin; öğrencinin gözüne direk girmeyecek, tahtada yansıma yapmayacak ışık kaynağı </a:t>
            </a:r>
            <a:r>
              <a:rPr lang="tr-TR" sz="2400" b="0" dirty="0" smtClean="0"/>
              <a:t>olma</a:t>
            </a:r>
            <a:r>
              <a:rPr lang="tr-TR" sz="2400" b="0" dirty="0"/>
              <a:t>sı, doğal aydınlatma yollarının kullanılması, pencere alanının güneş ışığından yeterince yararlanmaya uygun olması, dikkat dağıtıcı, gürültü niteliğindeki ses ve diğer etkenlerin kontrol altına alınması</a:t>
            </a:r>
            <a:r>
              <a:rPr lang="tr-TR" sz="2400" b="0" dirty="0" smtClean="0"/>
              <a:t>,…vb</a:t>
            </a:r>
            <a:r>
              <a:rPr lang="tr-TR" sz="2400" b="0" dirty="0"/>
              <a:t>)</a:t>
            </a:r>
            <a:r>
              <a:rPr lang="tr-TR" sz="2400" b="0" dirty="0" smtClean="0"/>
              <a:t> </a:t>
            </a:r>
            <a:r>
              <a:rPr lang="tr-TR" sz="2400" b="0" dirty="0"/>
              <a:t/>
            </a:r>
            <a:br>
              <a:rPr lang="tr-TR" sz="2400" b="0" dirty="0"/>
            </a:br>
            <a:r>
              <a:rPr lang="tr-TR" sz="2400" b="0" dirty="0"/>
              <a:t>Sınıfın öğrencinin ihtiyaçlarına cevap verecek bir yerde bulunması,</a:t>
            </a:r>
          </a:p>
          <a:p>
            <a:pPr algn="just"/>
            <a:r>
              <a:rPr lang="tr-TR" sz="2400" b="0" dirty="0" smtClean="0"/>
              <a:t>	Sınıf </a:t>
            </a:r>
            <a:r>
              <a:rPr lang="tr-TR" sz="2400" b="0" dirty="0"/>
              <a:t>içindeki masa ve sıraların sabit olmaması, ihtiyaca göre yer değiştirmeye uygun olması,</a:t>
            </a:r>
          </a:p>
          <a:p>
            <a:pPr algn="just"/>
            <a:endParaRPr lang="tr-TR" sz="2400" b="0" dirty="0"/>
          </a:p>
        </p:txBody>
      </p:sp>
    </p:spTree>
    <p:extLst>
      <p:ext uri="{BB962C8B-B14F-4D97-AF65-F5344CB8AC3E}">
        <p14:creationId xmlns:p14="http://schemas.microsoft.com/office/powerpoint/2010/main" xmlns="" val="1136088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100138"/>
            <a:ext cx="8358245" cy="5186382"/>
          </a:xfrm>
        </p:spPr>
        <p:txBody>
          <a:bodyPr>
            <a:noAutofit/>
          </a:bodyPr>
          <a:lstStyle/>
          <a:p>
            <a:pPr algn="just"/>
            <a:r>
              <a:rPr lang="tr-TR" sz="2400" b="0" dirty="0" smtClean="0"/>
              <a:t>	Tüm cihazların kullanılabilmesi için yeterli sayıda ve uygun yükseklikte priz olması,</a:t>
            </a:r>
          </a:p>
          <a:p>
            <a:pPr algn="just"/>
            <a:r>
              <a:rPr lang="tr-TR" sz="2400" b="0" dirty="0" smtClean="0"/>
              <a:t>	Sınıfların düzeni ve sınıf içinde kullanılan renklerin sade olması, öğretim sürecini olumsuz etkileyecek uyaranların bulundurulmaması,</a:t>
            </a:r>
          </a:p>
          <a:p>
            <a:pPr algn="just"/>
            <a:r>
              <a:rPr lang="tr-TR" sz="2400" b="0" dirty="0" smtClean="0"/>
              <a:t>	Sınıfta </a:t>
            </a:r>
            <a:r>
              <a:rPr lang="tr-TR" sz="2400" b="0" dirty="0"/>
              <a:t>öğrencilerin birbirlerini ve öğretmenlerini rahatça görebilecekleri şekilde (Örneğin, U veya yarım daire) oturmalarının sağlanması. Eğer bu oturma düzeni sağlanamıyorsa çocuğun öğretmenini rahatça </a:t>
            </a:r>
            <a:r>
              <a:rPr lang="tr-TR" sz="2400" b="0" dirty="0" smtClean="0"/>
              <a:t>görebileceği</a:t>
            </a:r>
            <a:r>
              <a:rPr lang="tr-TR" sz="2400" b="0" dirty="0"/>
              <a:t>, konuşmasını rahatça takip edebileceği bir yere yerleştirilmesi. Bireysel çalışma ortamlarının düzenlenmesine dikkat edilmesi. Eğitim öğretime hizmet edecek uygun araç gereçlerin düzenlenmesi.</a:t>
            </a:r>
          </a:p>
          <a:p>
            <a:pPr algn="just"/>
            <a:endParaRPr lang="tr-TR" sz="2400" b="0" dirty="0"/>
          </a:p>
        </p:txBody>
      </p:sp>
    </p:spTree>
    <p:extLst>
      <p:ext uri="{BB962C8B-B14F-4D97-AF65-F5344CB8AC3E}">
        <p14:creationId xmlns:p14="http://schemas.microsoft.com/office/powerpoint/2010/main" xmlns="" val="42629770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916832"/>
            <a:ext cx="7521575" cy="3579812"/>
          </a:xfrm>
        </p:spPr>
        <p:txBody>
          <a:bodyPr/>
          <a:lstStyle/>
          <a:p>
            <a:pPr algn="just"/>
            <a:r>
              <a:rPr lang="tr-TR" sz="2400" b="0" i="1" dirty="0" smtClean="0"/>
              <a:t>	"</a:t>
            </a:r>
            <a:r>
              <a:rPr lang="tr-TR" sz="2400" i="1" dirty="0"/>
              <a:t>Engelsiz Okul Modeli</a:t>
            </a:r>
            <a:r>
              <a:rPr lang="tr-TR" sz="2400" b="0" i="1" dirty="0"/>
              <a:t>" bütünleştirme için kilit bir model olup, eğitimde etkin bütünleştirme için belli aralıklarla çocuğun </a:t>
            </a:r>
            <a:r>
              <a:rPr lang="tr-TR" sz="2400" b="0" i="1" dirty="0" smtClean="0"/>
              <a:t>gelişimi</a:t>
            </a:r>
            <a:r>
              <a:rPr lang="tr-TR" sz="2400" b="0" i="1" dirty="0"/>
              <a:t>, fiziksel ortam, eğitim uygulamaları, eğitim öğretim yöntem ve materyalleri vb. bileşenlerin değerlendirilerek gerekli </a:t>
            </a:r>
            <a:r>
              <a:rPr lang="tr-TR" sz="2400" b="0" i="1" dirty="0" smtClean="0"/>
              <a:t>değişiklik </a:t>
            </a:r>
            <a:r>
              <a:rPr lang="tr-TR" sz="2400" b="0" i="1" dirty="0"/>
              <a:t>ve düzenlemeleri yapan, kendini değerlendirip yenileyen ve sürekliliği olan bir sistemi tanımlamaktadır.</a:t>
            </a:r>
            <a:endParaRPr lang="tr-TR" sz="2400" b="0" dirty="0"/>
          </a:p>
          <a:p>
            <a:pPr algn="just"/>
            <a:endParaRPr lang="tr-TR" sz="2400" b="0" dirty="0"/>
          </a:p>
        </p:txBody>
      </p:sp>
    </p:spTree>
    <p:extLst>
      <p:ext uri="{BB962C8B-B14F-4D97-AF65-F5344CB8AC3E}">
        <p14:creationId xmlns:p14="http://schemas.microsoft.com/office/powerpoint/2010/main" xmlns="" val="19041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32656"/>
            <a:ext cx="7521575" cy="549275"/>
          </a:xfrm>
        </p:spPr>
        <p:txBody>
          <a:bodyPr>
            <a:normAutofit/>
          </a:bodyPr>
          <a:lstStyle/>
          <a:p>
            <a:r>
              <a:rPr lang="tr-TR" b="1" dirty="0">
                <a:solidFill>
                  <a:schemeClr val="bg1"/>
                </a:solidFill>
                <a:latin typeface="+mn-lt"/>
              </a:rPr>
              <a:t>BÜTÜNLEŞTİRME KİMLERİ KAPSAR?</a:t>
            </a:r>
            <a:endParaRPr lang="tr-TR" dirty="0">
              <a:solidFill>
                <a:schemeClr val="bg1"/>
              </a:solidFill>
              <a:latin typeface="+mn-lt"/>
            </a:endParaRPr>
          </a:p>
        </p:txBody>
      </p:sp>
      <p:sp>
        <p:nvSpPr>
          <p:cNvPr id="3" name="İçerik Yer Tutucusu 2"/>
          <p:cNvSpPr>
            <a:spLocks noGrp="1"/>
          </p:cNvSpPr>
          <p:nvPr>
            <p:ph idx="1"/>
          </p:nvPr>
        </p:nvSpPr>
        <p:spPr>
          <a:xfrm>
            <a:off x="822325" y="1100138"/>
            <a:ext cx="7521575" cy="5114944"/>
          </a:xfrm>
        </p:spPr>
        <p:txBody>
          <a:bodyPr>
            <a:noAutofit/>
          </a:bodyPr>
          <a:lstStyle/>
          <a:p>
            <a:pPr algn="just"/>
            <a:r>
              <a:rPr lang="tr-TR" sz="2400" b="0" dirty="0" smtClean="0"/>
              <a:t>	</a:t>
            </a:r>
            <a:r>
              <a:rPr lang="tr-TR" sz="2400" b="0" i="1" dirty="0" smtClean="0"/>
              <a:t>Bütünleştirme</a:t>
            </a:r>
            <a:r>
              <a:rPr lang="tr-TR" sz="2400" b="0" dirty="0"/>
              <a:t>, çocuğun özel gereksinimi ve/veya </a:t>
            </a:r>
            <a:r>
              <a:rPr lang="tr-TR" sz="2400" b="0" i="1" u="sng" dirty="0"/>
              <a:t>engeli</a:t>
            </a:r>
            <a:r>
              <a:rPr lang="tr-TR" sz="2400" b="0" u="sng" dirty="0"/>
              <a:t> </a:t>
            </a:r>
            <a:r>
              <a:rPr lang="tr-TR" sz="2400" b="0" i="1" u="sng" dirty="0"/>
              <a:t>olsun veya </a:t>
            </a:r>
            <a:r>
              <a:rPr lang="tr-TR" sz="2400" b="0" i="1" u="sng" dirty="0" smtClean="0"/>
              <a:t>olmasın</a:t>
            </a:r>
            <a:r>
              <a:rPr lang="tr-TR" sz="2400" b="0" dirty="0"/>
              <a:t>, sosyal, kültürel, eğitimsel, yaşamsal aktivite ve fırsatlara tüm toplum üyeleri ile eşit düzeyde erişimde güçlük yaşayan bütün çocukları kapsar.</a:t>
            </a:r>
          </a:p>
          <a:p>
            <a:pPr algn="just"/>
            <a:r>
              <a:rPr lang="tr-TR" sz="2400" b="0" dirty="0" smtClean="0"/>
              <a:t>	Söz </a:t>
            </a:r>
            <a:r>
              <a:rPr lang="tr-TR" sz="2400" b="0" dirty="0"/>
              <a:t>konusu bireyler belirli bir gereksinimine ve/veya engele ilişkin tanı al­mış olanlar (işitme, görme, zihinsel engelliler vb.) ile tüm gelişim alanları </a:t>
            </a:r>
            <a:r>
              <a:rPr lang="tr-TR" sz="2400" b="0" dirty="0" smtClean="0"/>
              <a:t>açısından </a:t>
            </a:r>
            <a:r>
              <a:rPr lang="tr-TR" sz="2400" b="0" dirty="0"/>
              <a:t>dezavantajlı grupları da kapsamaktadır (örneğin, ihmal ve istismar riski taşıyan, eğitim fırsatlarına erişimde dezavantajlı bölgelerde yaşayan, düşük </a:t>
            </a:r>
            <a:r>
              <a:rPr lang="tr-TR" sz="2400" b="0" dirty="0" err="1"/>
              <a:t>sosyo</a:t>
            </a:r>
            <a:r>
              <a:rPr lang="tr-TR" sz="2400" b="0" dirty="0"/>
              <a:t>-ekonomik düzey, suça itilmiş/suç işleme riski altındaki bireyler, sokakta yaşayan çocuklar, çocuk işçiler vb.).</a:t>
            </a:r>
          </a:p>
          <a:p>
            <a:pPr algn="just"/>
            <a:endParaRPr lang="tr-TR" sz="2400" b="0" dirty="0"/>
          </a:p>
        </p:txBody>
      </p:sp>
    </p:spTree>
    <p:extLst>
      <p:ext uri="{BB962C8B-B14F-4D97-AF65-F5344CB8AC3E}">
        <p14:creationId xmlns:p14="http://schemas.microsoft.com/office/powerpoint/2010/main" xmlns="" val="1058105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521575" cy="549275"/>
          </a:xfrm>
        </p:spPr>
        <p:txBody>
          <a:bodyPr/>
          <a:lstStyle/>
          <a:p>
            <a:r>
              <a:rPr lang="tr-TR" b="1" dirty="0">
                <a:solidFill>
                  <a:schemeClr val="bg1"/>
                </a:solidFill>
              </a:rPr>
              <a:t>BÜTÜNLEŞTİRMENİN YARARLARI</a:t>
            </a:r>
            <a:endParaRPr lang="tr-TR" dirty="0">
              <a:solidFill>
                <a:schemeClr val="bg1"/>
              </a:solidFill>
            </a:endParaRPr>
          </a:p>
        </p:txBody>
      </p:sp>
      <p:sp>
        <p:nvSpPr>
          <p:cNvPr id="3" name="İçerik Yer Tutucusu 2"/>
          <p:cNvSpPr>
            <a:spLocks noGrp="1"/>
          </p:cNvSpPr>
          <p:nvPr>
            <p:ph idx="1"/>
          </p:nvPr>
        </p:nvSpPr>
        <p:spPr>
          <a:xfrm>
            <a:off x="395536" y="1100138"/>
            <a:ext cx="8208911" cy="4921150"/>
          </a:xfrm>
        </p:spPr>
        <p:txBody>
          <a:bodyPr>
            <a:noAutofit/>
          </a:bodyPr>
          <a:lstStyle/>
          <a:p>
            <a:pPr algn="just"/>
            <a:r>
              <a:rPr lang="tr-TR" sz="2400" dirty="0"/>
              <a:t>Özel gereksinimli ve/veya engeli olan çocuklar </a:t>
            </a:r>
            <a:r>
              <a:rPr lang="tr-TR" sz="2400" dirty="0" smtClean="0"/>
              <a:t>açısından;</a:t>
            </a:r>
          </a:p>
          <a:p>
            <a:pPr algn="just"/>
            <a:endParaRPr lang="tr-TR" sz="2400" b="0" dirty="0"/>
          </a:p>
          <a:p>
            <a:pPr algn="just">
              <a:buFont typeface="Arial" panose="020B0604020202020204" pitchFamily="34" charset="0"/>
              <a:buChar char="•"/>
            </a:pPr>
            <a:r>
              <a:rPr lang="tr-TR" sz="2400" b="0" dirty="0" smtClean="0"/>
              <a:t>Kendine </a:t>
            </a:r>
            <a:r>
              <a:rPr lang="tr-TR" sz="2400" b="0" dirty="0"/>
              <a:t>güvenir. Cesareti artar.</a:t>
            </a:r>
          </a:p>
          <a:p>
            <a:pPr algn="just">
              <a:buFont typeface="Arial" panose="020B0604020202020204" pitchFamily="34" charset="0"/>
              <a:buChar char="•"/>
            </a:pPr>
            <a:r>
              <a:rPr lang="tr-TR" sz="2400" b="0" dirty="0" smtClean="0"/>
              <a:t>Sorumluluk </a:t>
            </a:r>
            <a:r>
              <a:rPr lang="tr-TR" sz="2400" b="0" dirty="0"/>
              <a:t>alma bilinci değişir. Sosyal uyum ve akademik başarısı artar.</a:t>
            </a:r>
          </a:p>
          <a:p>
            <a:pPr algn="just">
              <a:buFont typeface="Arial" panose="020B0604020202020204" pitchFamily="34" charset="0"/>
              <a:buChar char="•"/>
            </a:pPr>
            <a:r>
              <a:rPr lang="tr-TR" sz="2400" b="0" dirty="0" smtClean="0"/>
              <a:t>Olumsuz </a:t>
            </a:r>
            <a:r>
              <a:rPr lang="tr-TR" sz="2400" b="0" dirty="0"/>
              <a:t>tutum ve davranışları azalırken olumlu tutum ve davranışları artar. Topluma kabulü artar.</a:t>
            </a:r>
          </a:p>
          <a:p>
            <a:pPr algn="just">
              <a:buFont typeface="Arial" panose="020B0604020202020204" pitchFamily="34" charset="0"/>
              <a:buChar char="•"/>
            </a:pPr>
            <a:r>
              <a:rPr lang="tr-TR" sz="2400" b="0" dirty="0" smtClean="0"/>
              <a:t>Etkin </a:t>
            </a:r>
            <a:r>
              <a:rPr lang="tr-TR" sz="2400" b="0" dirty="0"/>
              <a:t>sosyal iletişim, etkin katılım, işbirliği ve toplumsal yaşam ve uyum becerileri </a:t>
            </a:r>
            <a:r>
              <a:rPr lang="tr-TR" sz="2400" b="0" dirty="0" smtClean="0"/>
              <a:t>kazanırlar</a:t>
            </a:r>
            <a:r>
              <a:rPr lang="tr-TR" sz="2400" b="0" dirty="0"/>
              <a:t>.</a:t>
            </a:r>
          </a:p>
          <a:p>
            <a:pPr algn="just">
              <a:buFont typeface="Arial" panose="020B0604020202020204" pitchFamily="34" charset="0"/>
              <a:buChar char="•"/>
            </a:pPr>
            <a:r>
              <a:rPr lang="tr-TR" sz="2400" b="0" dirty="0" smtClean="0"/>
              <a:t>Farklı </a:t>
            </a:r>
            <a:r>
              <a:rPr lang="tr-TR" sz="2400" b="0" dirty="0"/>
              <a:t>özellikleri olan bireyleri tanıma olanakları artar. Ortak yaşam alanlarında birlikte yaşamayı öğrenirler</a:t>
            </a:r>
          </a:p>
          <a:p>
            <a:pPr algn="just"/>
            <a:endParaRPr lang="tr-TR" sz="2400" b="0" dirty="0"/>
          </a:p>
        </p:txBody>
      </p:sp>
    </p:spTree>
    <p:extLst>
      <p:ext uri="{BB962C8B-B14F-4D97-AF65-F5344CB8AC3E}">
        <p14:creationId xmlns:p14="http://schemas.microsoft.com/office/powerpoint/2010/main" xmlns="" val="3245535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r>
              <a:rPr lang="tr-TR" sz="2400" dirty="0"/>
              <a:t>Normal gelişim gösteren akranlar </a:t>
            </a:r>
            <a:r>
              <a:rPr lang="tr-TR" sz="2400" dirty="0" smtClean="0"/>
              <a:t>açısından;</a:t>
            </a:r>
          </a:p>
          <a:p>
            <a:pPr algn="just"/>
            <a:endParaRPr lang="tr-TR" sz="2400" dirty="0"/>
          </a:p>
          <a:p>
            <a:pPr algn="just">
              <a:buFont typeface="Arial" panose="020B0604020202020204" pitchFamily="34" charset="0"/>
              <a:buChar char="•"/>
            </a:pPr>
            <a:r>
              <a:rPr lang="tr-TR" sz="2400" b="0" dirty="0" smtClean="0"/>
              <a:t>Özel </a:t>
            </a:r>
            <a:r>
              <a:rPr lang="tr-TR" sz="2400" b="0" dirty="0"/>
              <a:t>gereksinimi ve/veya engeli olan akranlarına karşı;</a:t>
            </a:r>
          </a:p>
          <a:p>
            <a:pPr algn="just">
              <a:buFont typeface="Arial" panose="020B0604020202020204" pitchFamily="34" charset="0"/>
              <a:buChar char="•"/>
            </a:pPr>
            <a:r>
              <a:rPr lang="tr-TR" sz="2400" b="0" dirty="0" smtClean="0"/>
              <a:t>Önyargıları </a:t>
            </a:r>
            <a:r>
              <a:rPr lang="tr-TR" sz="2400" b="0" dirty="0"/>
              <a:t>azalır.</a:t>
            </a:r>
          </a:p>
          <a:p>
            <a:pPr algn="just">
              <a:buFont typeface="Arial" panose="020B0604020202020204" pitchFamily="34" charset="0"/>
              <a:buChar char="•"/>
            </a:pPr>
            <a:r>
              <a:rPr lang="tr-TR" sz="2400" b="0" dirty="0" smtClean="0"/>
              <a:t>Hoşgörü </a:t>
            </a:r>
            <a:r>
              <a:rPr lang="tr-TR" sz="2400" b="0" dirty="0"/>
              <a:t>gösterirler.</a:t>
            </a:r>
          </a:p>
          <a:p>
            <a:pPr algn="just">
              <a:buFont typeface="Arial" panose="020B0604020202020204" pitchFamily="34" charset="0"/>
              <a:buChar char="•"/>
            </a:pPr>
            <a:r>
              <a:rPr lang="tr-TR" sz="2400" b="0" dirty="0" smtClean="0"/>
              <a:t>İhtiyacı </a:t>
            </a:r>
            <a:r>
              <a:rPr lang="tr-TR" sz="2400" b="0" dirty="0"/>
              <a:t>olanlara yardımcı olurlar.</a:t>
            </a:r>
          </a:p>
          <a:p>
            <a:pPr algn="just">
              <a:buFont typeface="Arial" panose="020B0604020202020204" pitchFamily="34" charset="0"/>
              <a:buChar char="•"/>
            </a:pPr>
            <a:r>
              <a:rPr lang="tr-TR" sz="2400" b="0" dirty="0" smtClean="0"/>
              <a:t>Ortak </a:t>
            </a:r>
            <a:r>
              <a:rPr lang="tr-TR" sz="2400" b="0" dirty="0"/>
              <a:t>yaşam alanlarında birlikte yaşamayı öğrenirler</a:t>
            </a:r>
          </a:p>
          <a:p>
            <a:pPr algn="just">
              <a:buFont typeface="Arial" panose="020B0604020202020204" pitchFamily="34" charset="0"/>
              <a:buChar char="•"/>
            </a:pPr>
            <a:r>
              <a:rPr lang="tr-TR" sz="2400" b="0" dirty="0" smtClean="0"/>
              <a:t>Farklı </a:t>
            </a:r>
            <a:r>
              <a:rPr lang="tr-TR" sz="2400" b="0" dirty="0"/>
              <a:t>özellikleri olan bireyleri tanıma olanakları artar.</a:t>
            </a:r>
          </a:p>
          <a:p>
            <a:pPr algn="just">
              <a:buFont typeface="Arial" panose="020B0604020202020204" pitchFamily="34" charset="0"/>
              <a:buChar char="•"/>
            </a:pPr>
            <a:r>
              <a:rPr lang="tr-TR" sz="2400" b="0" dirty="0" smtClean="0"/>
              <a:t>Koşulsuz </a:t>
            </a:r>
            <a:r>
              <a:rPr lang="tr-TR" sz="2400" b="0" dirty="0"/>
              <a:t>kabule uygun davranış gösterirler.</a:t>
            </a:r>
          </a:p>
          <a:p>
            <a:pPr algn="just"/>
            <a:endParaRPr lang="tr-TR" sz="2400" b="0" dirty="0"/>
          </a:p>
        </p:txBody>
      </p:sp>
    </p:spTree>
    <p:extLst>
      <p:ext uri="{BB962C8B-B14F-4D97-AF65-F5344CB8AC3E}">
        <p14:creationId xmlns:p14="http://schemas.microsoft.com/office/powerpoint/2010/main" xmlns="" val="2175941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325" y="1100138"/>
            <a:ext cx="7521575" cy="5257820"/>
          </a:xfrm>
        </p:spPr>
        <p:txBody>
          <a:bodyPr>
            <a:noAutofit/>
          </a:bodyPr>
          <a:lstStyle/>
          <a:p>
            <a:pPr marL="0" indent="0" algn="just"/>
            <a:r>
              <a:rPr lang="tr-TR" sz="2400" dirty="0"/>
              <a:t>Öğretmenler </a:t>
            </a:r>
            <a:r>
              <a:rPr lang="tr-TR" sz="2400" dirty="0" smtClean="0"/>
              <a:t>açısından;</a:t>
            </a:r>
            <a:endParaRPr lang="tr-TR" sz="2400" dirty="0"/>
          </a:p>
          <a:p>
            <a:pPr algn="just">
              <a:buFont typeface="Arial" panose="020B0604020202020204" pitchFamily="34" charset="0"/>
              <a:buChar char="•"/>
            </a:pPr>
            <a:r>
              <a:rPr lang="tr-TR" sz="2400" b="0" dirty="0"/>
              <a:t>Özel gereksinimi olan ve/veya engeli olan çocuklara ve ailelerine nasıl yaklaşacağını </a:t>
            </a:r>
            <a:r>
              <a:rPr lang="tr-TR" sz="2400" b="0" dirty="0" smtClean="0"/>
              <a:t>bilir.</a:t>
            </a:r>
            <a:endParaRPr lang="tr-TR" sz="2400" b="0" dirty="0"/>
          </a:p>
          <a:p>
            <a:pPr algn="just">
              <a:buFont typeface="Arial" panose="020B0604020202020204" pitchFamily="34" charset="0"/>
              <a:buChar char="•"/>
            </a:pPr>
            <a:r>
              <a:rPr lang="tr-TR" sz="2400" b="0" dirty="0" smtClean="0"/>
              <a:t>İşbirliği </a:t>
            </a:r>
            <a:r>
              <a:rPr lang="tr-TR" sz="2400" b="0" dirty="0"/>
              <a:t>yapar, ailelerin eğitime etkin katılımı için gerekli düzenlemeleri yapar.</a:t>
            </a:r>
          </a:p>
          <a:p>
            <a:pPr algn="just">
              <a:buFont typeface="Arial" panose="020B0604020202020204" pitchFamily="34" charset="0"/>
              <a:buChar char="•"/>
            </a:pPr>
            <a:r>
              <a:rPr lang="tr-TR" sz="2400" b="0" dirty="0"/>
              <a:t>Sınıf ortamını ve öğretim programını sınıftaki çocukların gereksinimine göre </a:t>
            </a:r>
            <a:r>
              <a:rPr lang="tr-TR" sz="2400" b="0" dirty="0" smtClean="0"/>
              <a:t>düzenler.</a:t>
            </a:r>
            <a:endParaRPr lang="tr-TR" sz="2400" b="0" dirty="0"/>
          </a:p>
          <a:p>
            <a:pPr algn="just">
              <a:buFont typeface="Arial" panose="020B0604020202020204" pitchFamily="34" charset="0"/>
              <a:buChar char="•"/>
            </a:pPr>
            <a:r>
              <a:rPr lang="tr-TR" sz="2400" b="0" dirty="0" smtClean="0"/>
              <a:t>Uygular</a:t>
            </a:r>
            <a:r>
              <a:rPr lang="tr-TR" sz="2400" b="0" dirty="0"/>
              <a:t>, değerlendirir ve gerekli güncellemeleri yapar.</a:t>
            </a:r>
          </a:p>
          <a:p>
            <a:pPr algn="just">
              <a:buFont typeface="Arial" panose="020B0604020202020204" pitchFamily="34" charset="0"/>
              <a:buChar char="•"/>
            </a:pPr>
            <a:r>
              <a:rPr lang="tr-TR" sz="2400" b="0" dirty="0"/>
              <a:t>Sürekli mesleki gelişim için gerekli girişimlerde bulunur, eğitim </a:t>
            </a:r>
            <a:r>
              <a:rPr lang="tr-TR" sz="2400" b="0" dirty="0" smtClean="0"/>
              <a:t>alır.</a:t>
            </a:r>
          </a:p>
          <a:p>
            <a:pPr algn="just">
              <a:buFont typeface="Arial" panose="020B0604020202020204" pitchFamily="34" charset="0"/>
              <a:buChar char="•"/>
            </a:pPr>
            <a:r>
              <a:rPr lang="tr-TR" sz="2400" b="0" dirty="0" smtClean="0"/>
              <a:t>Sınıfında araştırmaya dayalı </a:t>
            </a:r>
            <a:r>
              <a:rPr lang="tr-TR" sz="2400" b="0" dirty="0"/>
              <a:t>uygulamalara yer verir, araştırma yapar, uygular, sonuçlarını değerlendirir.</a:t>
            </a:r>
          </a:p>
          <a:p>
            <a:pPr algn="just">
              <a:buFont typeface="Arial" panose="020B0604020202020204" pitchFamily="34" charset="0"/>
              <a:buChar char="•"/>
            </a:pPr>
            <a:endParaRPr lang="tr-TR" sz="2400" b="0" dirty="0"/>
          </a:p>
        </p:txBody>
      </p:sp>
    </p:spTree>
    <p:extLst>
      <p:ext uri="{BB962C8B-B14F-4D97-AF65-F5344CB8AC3E}">
        <p14:creationId xmlns:p14="http://schemas.microsoft.com/office/powerpoint/2010/main" xmlns="" val="9247943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325" y="1100138"/>
            <a:ext cx="7521575" cy="3186118"/>
          </a:xfrm>
        </p:spPr>
        <p:txBody>
          <a:bodyPr/>
          <a:lstStyle/>
          <a:p>
            <a:pPr algn="just"/>
            <a:r>
              <a:rPr lang="tr-TR" sz="2400" b="0" dirty="0" smtClean="0"/>
              <a:t>	Öğretmen </a:t>
            </a:r>
            <a:r>
              <a:rPr lang="tr-TR" sz="2400" b="0" dirty="0"/>
              <a:t>açısından baktığımızda, sınıfta farklı öğrenme düzeyinde olan </a:t>
            </a:r>
            <a:r>
              <a:rPr lang="tr-TR" sz="2400" b="0" dirty="0" smtClean="0"/>
              <a:t>öğrencilerin </a:t>
            </a:r>
            <a:r>
              <a:rPr lang="tr-TR" sz="2400" b="0" dirty="0"/>
              <a:t>varlığı, öğretmenin sınıf içinde de yeni düzenlemelere yer vermesini gerektirir. Bu düzenlemeler sınıf içinde öğretme yöntem ve tekniklerinin </a:t>
            </a:r>
            <a:r>
              <a:rPr lang="tr-TR" sz="2400" b="0" dirty="0" smtClean="0"/>
              <a:t>farklılaştırılmasına </a:t>
            </a:r>
            <a:r>
              <a:rPr lang="tr-TR" sz="2400" b="0" dirty="0"/>
              <a:t>katkıda bulunacaktır. Aynı zamanda bütün öğrencilere fayda </a:t>
            </a:r>
            <a:r>
              <a:rPr lang="tr-TR" sz="2400" b="0" dirty="0" smtClean="0"/>
              <a:t>sağlamanın </a:t>
            </a:r>
            <a:r>
              <a:rPr lang="tr-TR" sz="2400" b="0" dirty="0"/>
              <a:t>yanı sıra öğretmenin mesleki gelişimini ve tatminini de arttıracaktır.</a:t>
            </a:r>
          </a:p>
        </p:txBody>
      </p:sp>
    </p:spTree>
    <p:extLst>
      <p:ext uri="{BB962C8B-B14F-4D97-AF65-F5344CB8AC3E}">
        <p14:creationId xmlns:p14="http://schemas.microsoft.com/office/powerpoint/2010/main" xmlns="" val="3060911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r>
              <a:rPr lang="tr-TR" sz="2400" dirty="0"/>
              <a:t>Tüm aileler açısından</a:t>
            </a:r>
          </a:p>
          <a:p>
            <a:pPr algn="just">
              <a:buFont typeface="Arial" panose="020B0604020202020204" pitchFamily="34" charset="0"/>
              <a:buChar char="•"/>
            </a:pPr>
            <a:r>
              <a:rPr lang="tr-TR" sz="2400" b="0" dirty="0"/>
              <a:t>Eğitime aktif olarak katılırlar.</a:t>
            </a:r>
          </a:p>
          <a:p>
            <a:pPr algn="just">
              <a:buFont typeface="Arial" panose="020B0604020202020204" pitchFamily="34" charset="0"/>
              <a:buChar char="•"/>
            </a:pPr>
            <a:r>
              <a:rPr lang="tr-TR" sz="2400" b="0" dirty="0"/>
              <a:t>Çocuklarına nasıl yardımcı olacakları konusunda yeni yöntemler öğrenirler.</a:t>
            </a:r>
          </a:p>
          <a:p>
            <a:pPr algn="just">
              <a:buFont typeface="Arial" panose="020B0604020202020204" pitchFamily="34" charset="0"/>
              <a:buChar char="•"/>
            </a:pPr>
            <a:r>
              <a:rPr lang="tr-TR" sz="2400" b="0" dirty="0"/>
              <a:t>Diğer ailelerle iletişime geçerek deneyimlerini, bilgilerini paylaşma olanağı bulurlar.</a:t>
            </a:r>
          </a:p>
          <a:p>
            <a:pPr algn="just">
              <a:buFont typeface="Arial" panose="020B0604020202020204" pitchFamily="34" charset="0"/>
              <a:buChar char="•"/>
            </a:pPr>
            <a:r>
              <a:rPr lang="tr-TR" sz="2400" b="0" dirty="0"/>
              <a:t>Yasal hak ve sorumluluklarını öğrenirler.</a:t>
            </a:r>
          </a:p>
          <a:p>
            <a:pPr algn="just">
              <a:buFont typeface="Arial" panose="020B0604020202020204" pitchFamily="34" charset="0"/>
              <a:buChar char="•"/>
            </a:pPr>
            <a:endParaRPr lang="tr-TR" sz="2400" b="0" dirty="0"/>
          </a:p>
        </p:txBody>
      </p:sp>
    </p:spTree>
    <p:extLst>
      <p:ext uri="{BB962C8B-B14F-4D97-AF65-F5344CB8AC3E}">
        <p14:creationId xmlns:p14="http://schemas.microsoft.com/office/powerpoint/2010/main" xmlns="" val="353263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325" y="1100138"/>
            <a:ext cx="7521575" cy="3985046"/>
          </a:xfrm>
        </p:spPr>
        <p:txBody>
          <a:bodyPr>
            <a:noAutofit/>
          </a:bodyPr>
          <a:lstStyle/>
          <a:p>
            <a:pPr marL="0" indent="0" algn="just">
              <a:lnSpc>
                <a:spcPct val="120000"/>
              </a:lnSpc>
              <a:spcBef>
                <a:spcPts val="0"/>
              </a:spcBef>
              <a:buNone/>
              <a:defRPr/>
            </a:pPr>
            <a:r>
              <a:rPr lang="tr-TR" sz="2400" b="0" i="1" dirty="0">
                <a:solidFill>
                  <a:schemeClr val="tx1">
                    <a:lumMod val="95000"/>
                    <a:lumOff val="5000"/>
                  </a:schemeClr>
                </a:solidFill>
              </a:rPr>
              <a:t>Her tür ve kademedeki okul/kurumlarda ;</a:t>
            </a:r>
          </a:p>
          <a:p>
            <a:pPr marL="514350" indent="-514350" algn="just">
              <a:lnSpc>
                <a:spcPct val="120000"/>
              </a:lnSpc>
              <a:spcBef>
                <a:spcPts val="0"/>
              </a:spcBef>
              <a:buAutoNum type="arabicPeriod"/>
              <a:defRPr/>
            </a:pPr>
            <a:r>
              <a:rPr lang="tr-TR" sz="2400" b="0" dirty="0" smtClean="0"/>
              <a:t>Özel </a:t>
            </a:r>
            <a:r>
              <a:rPr lang="tr-TR" sz="2400" b="0" dirty="0"/>
              <a:t>Eğitim </a:t>
            </a:r>
            <a:r>
              <a:rPr lang="tr-TR" sz="2400" b="0" dirty="0" smtClean="0"/>
              <a:t>Okul/Kurumları,</a:t>
            </a:r>
          </a:p>
          <a:p>
            <a:pPr marL="514350" indent="-514350" algn="just">
              <a:lnSpc>
                <a:spcPct val="120000"/>
              </a:lnSpc>
              <a:spcBef>
                <a:spcPts val="0"/>
              </a:spcBef>
              <a:buAutoNum type="arabicPeriod"/>
              <a:defRPr/>
            </a:pPr>
            <a:r>
              <a:rPr lang="tr-TR" sz="2400" b="0" dirty="0" smtClean="0"/>
              <a:t> </a:t>
            </a:r>
            <a:r>
              <a:rPr lang="tr-TR" sz="2400" b="0" dirty="0"/>
              <a:t>Özel Eğitim </a:t>
            </a:r>
            <a:r>
              <a:rPr lang="tr-TR" sz="2400" b="0" dirty="0" smtClean="0"/>
              <a:t>Sınıfları,</a:t>
            </a:r>
          </a:p>
          <a:p>
            <a:pPr marL="514350" indent="-514350" algn="just">
              <a:lnSpc>
                <a:spcPct val="120000"/>
              </a:lnSpc>
              <a:spcBef>
                <a:spcPts val="0"/>
              </a:spcBef>
              <a:buAutoNum type="arabicPeriod"/>
              <a:defRPr/>
            </a:pPr>
            <a:r>
              <a:rPr lang="tr-TR" sz="2400" b="0" dirty="0" smtClean="0"/>
              <a:t>Evde </a:t>
            </a:r>
            <a:r>
              <a:rPr lang="tr-TR" sz="2400" b="0" dirty="0"/>
              <a:t>Eğitim </a:t>
            </a:r>
            <a:r>
              <a:rPr lang="tr-TR" sz="2400" b="0" dirty="0" smtClean="0"/>
              <a:t>Hizmetleri,</a:t>
            </a:r>
          </a:p>
          <a:p>
            <a:pPr marL="514350" indent="-514350" algn="just">
              <a:lnSpc>
                <a:spcPct val="120000"/>
              </a:lnSpc>
              <a:spcBef>
                <a:spcPts val="0"/>
              </a:spcBef>
              <a:buAutoNum type="arabicPeriod"/>
              <a:defRPr/>
            </a:pPr>
            <a:r>
              <a:rPr lang="tr-TR" sz="2400" b="0" dirty="0" smtClean="0"/>
              <a:t>Hastane Sınıfları,</a:t>
            </a:r>
          </a:p>
          <a:p>
            <a:pPr marL="514350" indent="-514350" algn="just">
              <a:lnSpc>
                <a:spcPct val="120000"/>
              </a:lnSpc>
              <a:spcBef>
                <a:spcPts val="0"/>
              </a:spcBef>
              <a:buAutoNum type="arabicPeriod"/>
              <a:defRPr/>
            </a:pPr>
            <a:r>
              <a:rPr lang="tr-TR" sz="2400" b="0" dirty="0" smtClean="0"/>
              <a:t>Kaynaştırma </a:t>
            </a:r>
            <a:r>
              <a:rPr lang="tr-TR" sz="2400" b="0" dirty="0"/>
              <a:t>Yoluyla Eğitim Uygulamaları (Yetersizliği olmayan akranlarıyla aynı sınıfta / okulda )</a:t>
            </a:r>
          </a:p>
          <a:p>
            <a:pPr algn="just">
              <a:lnSpc>
                <a:spcPct val="120000"/>
              </a:lnSpc>
              <a:spcBef>
                <a:spcPts val="0"/>
              </a:spcBef>
              <a:defRPr/>
            </a:pPr>
            <a:endParaRPr lang="tr-TR" sz="2400" b="0" dirty="0"/>
          </a:p>
          <a:p>
            <a:pPr marL="0" indent="0" algn="just">
              <a:lnSpc>
                <a:spcPct val="120000"/>
              </a:lnSpc>
              <a:spcBef>
                <a:spcPts val="0"/>
              </a:spcBef>
              <a:buNone/>
              <a:defRPr/>
            </a:pPr>
            <a:r>
              <a:rPr lang="tr-TR" sz="2400" b="0" dirty="0" smtClean="0"/>
              <a:t>yoluyla </a:t>
            </a:r>
            <a:r>
              <a:rPr lang="tr-TR" sz="2400" b="0" dirty="0"/>
              <a:t>eğitim öğretim hizmetlerinin sunulması ve planlanması ile ilgili iş ve işlemler yürütülmektedir.</a:t>
            </a:r>
          </a:p>
          <a:p>
            <a:endParaRPr lang="tr-TR" sz="2400" b="0" dirty="0"/>
          </a:p>
        </p:txBody>
      </p:sp>
    </p:spTree>
    <p:extLst>
      <p:ext uri="{BB962C8B-B14F-4D97-AF65-F5344CB8AC3E}">
        <p14:creationId xmlns:p14="http://schemas.microsoft.com/office/powerpoint/2010/main" xmlns="" val="1627770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2400" b="0" dirty="0"/>
              <a:t>Etkili bir bütünleştirme uygulamasında pek çok kişinin bir arada çalışmasını </a:t>
            </a:r>
            <a:r>
              <a:rPr lang="tr-TR" sz="2400" b="0" dirty="0" smtClean="0"/>
              <a:t>gerektiren </a:t>
            </a:r>
            <a:r>
              <a:rPr lang="tr-TR" sz="2400" b="0" dirty="0"/>
              <a:t>ekip çalışması büyük önem taşımaktadır.</a:t>
            </a:r>
          </a:p>
          <a:p>
            <a:pPr algn="just"/>
            <a:r>
              <a:rPr lang="tr-TR" sz="2400" b="0" dirty="0" smtClean="0"/>
              <a:t>	Diğer </a:t>
            </a:r>
            <a:r>
              <a:rPr lang="tr-TR" sz="2400" b="0" dirty="0"/>
              <a:t>çocuklar, Sınıf öğretmeni, Branş öğretmenleri, Rehber öğretmen</a:t>
            </a:r>
            <a:r>
              <a:rPr lang="tr-TR" sz="2400" b="0" dirty="0" smtClean="0"/>
              <a:t>,</a:t>
            </a:r>
            <a:r>
              <a:rPr lang="tr-TR" sz="2400" b="0" dirty="0"/>
              <a:t> Destek öğretmeni, Okul yönetimi, Okul personeli, Tüm </a:t>
            </a:r>
            <a:r>
              <a:rPr lang="tr-TR" sz="2400" b="0" dirty="0" smtClean="0"/>
              <a:t>Aileler</a:t>
            </a:r>
            <a:endParaRPr lang="tr-TR" sz="2400" b="0" dirty="0"/>
          </a:p>
          <a:p>
            <a:pPr algn="just"/>
            <a:r>
              <a:rPr lang="tr-TR" sz="2400" b="0" dirty="0"/>
              <a:t/>
            </a:r>
            <a:br>
              <a:rPr lang="tr-TR" sz="2400" b="0" dirty="0"/>
            </a:br>
            <a:endParaRPr lang="tr-TR" sz="2400" b="0" dirty="0"/>
          </a:p>
        </p:txBody>
      </p:sp>
    </p:spTree>
    <p:extLst>
      <p:ext uri="{BB962C8B-B14F-4D97-AF65-F5344CB8AC3E}">
        <p14:creationId xmlns:p14="http://schemas.microsoft.com/office/powerpoint/2010/main" xmlns="" val="38114997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00138"/>
            <a:ext cx="8568951" cy="5757862"/>
          </a:xfrm>
        </p:spPr>
        <p:txBody>
          <a:bodyPr>
            <a:noAutofit/>
          </a:bodyPr>
          <a:lstStyle/>
          <a:p>
            <a:pPr marL="0" indent="0" algn="just">
              <a:buNone/>
            </a:pPr>
            <a:r>
              <a:rPr lang="tr-TR" sz="2400" b="0" dirty="0"/>
              <a:t>Aynı zamanda, pek çok kurumun bir arada çalışmasını da gerektirmektedir.</a:t>
            </a:r>
          </a:p>
          <a:p>
            <a:pPr algn="just"/>
            <a:r>
              <a:rPr lang="tr-TR" sz="2400" b="0" dirty="0" smtClean="0"/>
              <a:t>	Rehberlik </a:t>
            </a:r>
            <a:r>
              <a:rPr lang="tr-TR" sz="2400" b="0" dirty="0"/>
              <a:t>ve Araştırma Merkezleri,</a:t>
            </a:r>
          </a:p>
          <a:p>
            <a:pPr algn="just"/>
            <a:r>
              <a:rPr lang="tr-TR" sz="2400" b="0" dirty="0" smtClean="0"/>
              <a:t>	Özel </a:t>
            </a:r>
            <a:r>
              <a:rPr lang="tr-TR" sz="2400" b="0" dirty="0"/>
              <a:t>Eğitim ve Rehabilitasyon Merkezleri</a:t>
            </a:r>
          </a:p>
          <a:p>
            <a:pPr algn="just"/>
            <a:r>
              <a:rPr lang="tr-TR" sz="2400" b="0" dirty="0" smtClean="0"/>
              <a:t>	İl/İlçe </a:t>
            </a:r>
            <a:r>
              <a:rPr lang="tr-TR" sz="2400" b="0" dirty="0"/>
              <a:t>Milli Eğitim Müdürlükleri,</a:t>
            </a:r>
          </a:p>
          <a:p>
            <a:pPr algn="just"/>
            <a:r>
              <a:rPr lang="tr-TR" sz="2400" b="0" dirty="0" smtClean="0"/>
              <a:t>	Sivil </a:t>
            </a:r>
            <a:r>
              <a:rPr lang="tr-TR" sz="2400" b="0" dirty="0"/>
              <a:t>toplum kuruluşları,</a:t>
            </a:r>
          </a:p>
          <a:p>
            <a:pPr algn="just"/>
            <a:r>
              <a:rPr lang="tr-TR" sz="2400" b="0" dirty="0" smtClean="0"/>
              <a:t>	İlgili </a:t>
            </a:r>
            <a:r>
              <a:rPr lang="tr-TR" sz="2400" b="0" dirty="0"/>
              <a:t>Bakanlıklar (Sağlık Bakanlığı, Aile ve Sosyal Politikalar Bakanlığı)</a:t>
            </a:r>
          </a:p>
          <a:p>
            <a:pPr algn="just"/>
            <a:r>
              <a:rPr lang="tr-TR" sz="2400" b="0" dirty="0" smtClean="0"/>
              <a:t>	Yerel </a:t>
            </a:r>
            <a:r>
              <a:rPr lang="tr-TR" sz="2400" b="0" dirty="0"/>
              <a:t>Yönetimler,</a:t>
            </a:r>
          </a:p>
          <a:p>
            <a:pPr algn="just"/>
            <a:r>
              <a:rPr lang="tr-TR" sz="2400" b="0" dirty="0" smtClean="0"/>
              <a:t>	İlgili </a:t>
            </a:r>
            <a:r>
              <a:rPr lang="tr-TR" sz="2400" b="0" dirty="0"/>
              <a:t>resmi kurumlar,</a:t>
            </a:r>
          </a:p>
          <a:p>
            <a:pPr marL="0" indent="0" algn="just">
              <a:buNone/>
            </a:pPr>
            <a:r>
              <a:rPr lang="tr-TR" sz="2400" b="0" dirty="0"/>
              <a:t>Söz konusu kişi, kurum ve kuruluşların etkili bir bütünleştirme uygulamasını </a:t>
            </a:r>
            <a:r>
              <a:rPr lang="tr-TR" sz="2400" b="0" dirty="0" smtClean="0"/>
              <a:t>gerçekleştirebilmeleri </a:t>
            </a:r>
            <a:r>
              <a:rPr lang="tr-TR" sz="2400" b="0" dirty="0"/>
              <a:t>için görev ve sorumluluklarını aktif olarak yerine getirmeleri önemlidir.</a:t>
            </a:r>
          </a:p>
          <a:p>
            <a:pPr algn="just"/>
            <a:endParaRPr lang="tr-TR" sz="2400" b="0" dirty="0"/>
          </a:p>
        </p:txBody>
      </p:sp>
    </p:spTree>
    <p:extLst>
      <p:ext uri="{BB962C8B-B14F-4D97-AF65-F5344CB8AC3E}">
        <p14:creationId xmlns:p14="http://schemas.microsoft.com/office/powerpoint/2010/main" xmlns="" val="404801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260648"/>
            <a:ext cx="7521575" cy="549275"/>
          </a:xfrm>
        </p:spPr>
        <p:txBody>
          <a:bodyPr>
            <a:noAutofit/>
          </a:bodyPr>
          <a:lstStyle/>
          <a:p>
            <a:r>
              <a:rPr lang="tr-TR" b="1" dirty="0">
                <a:solidFill>
                  <a:schemeClr val="bg1"/>
                </a:solidFill>
                <a:latin typeface="+mn-lt"/>
              </a:rPr>
              <a:t>BÜTÜNLEŞTİRME UYGULAMALARINDA GÖREVVE SORUMLULUKLAR</a:t>
            </a:r>
            <a:endParaRPr lang="tr-TR" dirty="0">
              <a:solidFill>
                <a:schemeClr val="bg1"/>
              </a:solidFill>
              <a:latin typeface="+mn-lt"/>
            </a:endParaRPr>
          </a:p>
        </p:txBody>
      </p:sp>
      <p:sp>
        <p:nvSpPr>
          <p:cNvPr id="3" name="İçerik Yer Tutucusu 2"/>
          <p:cNvSpPr>
            <a:spLocks noGrp="1"/>
          </p:cNvSpPr>
          <p:nvPr>
            <p:ph idx="1"/>
          </p:nvPr>
        </p:nvSpPr>
        <p:spPr/>
        <p:txBody>
          <a:bodyPr/>
          <a:lstStyle/>
          <a:p>
            <a:pPr algn="just"/>
            <a:r>
              <a:rPr lang="tr-TR" sz="2400" b="0" dirty="0" smtClean="0"/>
              <a:t>	Bütünleştirme </a:t>
            </a:r>
            <a:r>
              <a:rPr lang="tr-TR" sz="2400" b="0" dirty="0"/>
              <a:t>uygulamalarının kurumlarımızda hayata geçirilebilmesi için kuşkusuz tüm paydaşların </a:t>
            </a:r>
            <a:r>
              <a:rPr lang="tr-TR" sz="2400" b="0" i="1" dirty="0"/>
              <a:t>(okul yönetimi, öğretmenler, aileler, okul rehberlik hizmetleri birimi, okul çalışanları, okul aile birliği, sivil toplum kuruluşları, belediyeler, özel eğitim ve reha­bilitasyon merkezleri </a:t>
            </a:r>
            <a:r>
              <a:rPr lang="tr-TR" sz="2400" b="0" dirty="0"/>
              <a:t>vb.) görev ve sorumlulukları bulunmaktadır.</a:t>
            </a:r>
          </a:p>
          <a:p>
            <a:pPr algn="just"/>
            <a:endParaRPr lang="tr-TR" sz="2400" b="0" dirty="0"/>
          </a:p>
        </p:txBody>
      </p:sp>
    </p:spTree>
    <p:extLst>
      <p:ext uri="{BB962C8B-B14F-4D97-AF65-F5344CB8AC3E}">
        <p14:creationId xmlns:p14="http://schemas.microsoft.com/office/powerpoint/2010/main" xmlns="" val="1750789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00138"/>
            <a:ext cx="8280919" cy="5329258"/>
          </a:xfrm>
        </p:spPr>
        <p:txBody>
          <a:bodyPr>
            <a:noAutofit/>
          </a:bodyPr>
          <a:lstStyle/>
          <a:p>
            <a:pPr algn="just">
              <a:buFont typeface="Arial" panose="020B0604020202020204" pitchFamily="34" charset="0"/>
              <a:buChar char="•"/>
            </a:pPr>
            <a:r>
              <a:rPr lang="tr-TR" sz="2400" b="0" dirty="0" smtClean="0"/>
              <a:t>Her </a:t>
            </a:r>
            <a:r>
              <a:rPr lang="tr-TR" sz="2400" b="0" dirty="0"/>
              <a:t>çocuğa en uygun eğitimi vermek konusunda okulun tam kararlılıkla faaliyet </a:t>
            </a:r>
            <a:r>
              <a:rPr lang="tr-TR" sz="2400" b="0" dirty="0" smtClean="0"/>
              <a:t>göstermesini </a:t>
            </a:r>
            <a:r>
              <a:rPr lang="tr-TR" sz="2400" b="0" dirty="0"/>
              <a:t>sağlar.</a:t>
            </a:r>
          </a:p>
          <a:p>
            <a:pPr algn="just">
              <a:buFont typeface="Arial" panose="020B0604020202020204" pitchFamily="34" charset="0"/>
              <a:buChar char="•"/>
            </a:pPr>
            <a:r>
              <a:rPr lang="tr-TR" sz="2400" b="0" dirty="0"/>
              <a:t>Okula kayıt sürecinde ve sonrasında </a:t>
            </a:r>
            <a:r>
              <a:rPr lang="tr-TR" sz="2400" b="0" dirty="0" smtClean="0"/>
              <a:t>çocuklarla </a:t>
            </a:r>
            <a:r>
              <a:rPr lang="tr-TR" sz="2400" b="0" dirty="0"/>
              <a:t>ilgili öğrenme ortamlarının düzenlenmesinde etkin rol oynar.</a:t>
            </a:r>
          </a:p>
          <a:p>
            <a:pPr algn="just">
              <a:buFont typeface="Arial" panose="020B0604020202020204" pitchFamily="34" charset="0"/>
              <a:buChar char="•"/>
            </a:pPr>
            <a:r>
              <a:rPr lang="tr-TR" sz="2400" b="0" dirty="0"/>
              <a:t>Çocukların öğrenme-öğretme süreçlerinde ihtiyaç duyabilecekleri destek eğitim </a:t>
            </a:r>
            <a:r>
              <a:rPr lang="tr-TR" sz="2400" b="0" dirty="0" smtClean="0"/>
              <a:t>personelinin </a:t>
            </a:r>
            <a:r>
              <a:rPr lang="tr-TR" sz="2400" b="0" dirty="0"/>
              <a:t>ve materyallerin temin edilmesinin sağlanması için girişimlerde bulunur.</a:t>
            </a:r>
          </a:p>
          <a:p>
            <a:pPr algn="just">
              <a:buFont typeface="Arial" panose="020B0604020202020204" pitchFamily="34" charset="0"/>
              <a:buChar char="•"/>
            </a:pPr>
            <a:r>
              <a:rPr lang="tr-TR" sz="2400" b="0" dirty="0" err="1"/>
              <a:t>BEP'i</a:t>
            </a:r>
            <a:r>
              <a:rPr lang="tr-TR" sz="2400" b="0" dirty="0"/>
              <a:t> yönetir, öğrenme ve öğretme süreçlerini takip eder. Bütünleştirme konusunda ailelerin bilgilendirilmesi sürecini yönetir. Paydaşlar arası işbirliğini sağlar.</a:t>
            </a:r>
          </a:p>
          <a:p>
            <a:pPr algn="just">
              <a:buFont typeface="Arial" panose="020B0604020202020204" pitchFamily="34" charset="0"/>
              <a:buChar char="•"/>
            </a:pPr>
            <a:r>
              <a:rPr lang="tr-TR" sz="2400" b="0" dirty="0" smtClean="0"/>
              <a:t>Hizmet içi </a:t>
            </a:r>
            <a:r>
              <a:rPr lang="tr-TR" sz="2400" b="0" dirty="0"/>
              <a:t>eğitime ihtiyacı olan personeli yönlendirir.</a:t>
            </a:r>
          </a:p>
          <a:p>
            <a:pPr algn="just">
              <a:buFont typeface="Arial" panose="020B0604020202020204" pitchFamily="34" charset="0"/>
              <a:buChar char="•"/>
            </a:pPr>
            <a:r>
              <a:rPr lang="tr-TR" sz="2400" b="0" dirty="0"/>
              <a:t>Özel eğitim hizmetleriyle ilgili mevzuatı ve sorumluluklarını bilir.</a:t>
            </a:r>
          </a:p>
          <a:p>
            <a:pPr algn="just">
              <a:buFont typeface="Arial" panose="020B0604020202020204" pitchFamily="34" charset="0"/>
              <a:buChar char="•"/>
            </a:pPr>
            <a:endParaRPr lang="tr-TR" sz="2400" b="0" dirty="0"/>
          </a:p>
        </p:txBody>
      </p:sp>
      <p:sp>
        <p:nvSpPr>
          <p:cNvPr id="2" name="Dikdörtgen 1"/>
          <p:cNvSpPr/>
          <p:nvPr/>
        </p:nvSpPr>
        <p:spPr>
          <a:xfrm>
            <a:off x="1214414" y="285728"/>
            <a:ext cx="2130520" cy="461665"/>
          </a:xfrm>
          <a:prstGeom prst="rect">
            <a:avLst/>
          </a:prstGeom>
        </p:spPr>
        <p:txBody>
          <a:bodyPr wrap="none">
            <a:spAutoFit/>
          </a:bodyPr>
          <a:lstStyle/>
          <a:p>
            <a:pPr lvl="0" algn="just" fontAlgn="base">
              <a:spcBef>
                <a:spcPts val="800"/>
              </a:spcBef>
              <a:spcAft>
                <a:spcPct val="0"/>
              </a:spcAft>
            </a:pPr>
            <a:r>
              <a:rPr lang="tr-TR" sz="2400" b="1" dirty="0">
                <a:solidFill>
                  <a:schemeClr val="bg1"/>
                </a:solidFill>
              </a:rPr>
              <a:t>Okul Yönetimi</a:t>
            </a:r>
          </a:p>
        </p:txBody>
      </p:sp>
    </p:spTree>
    <p:extLst>
      <p:ext uri="{BB962C8B-B14F-4D97-AF65-F5344CB8AC3E}">
        <p14:creationId xmlns:p14="http://schemas.microsoft.com/office/powerpoint/2010/main" xmlns="" val="1830751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282" y="1100138"/>
            <a:ext cx="8786874" cy="5757862"/>
          </a:xfrm>
        </p:spPr>
        <p:txBody>
          <a:bodyPr>
            <a:noAutofit/>
          </a:bodyPr>
          <a:lstStyle/>
          <a:p>
            <a:pPr algn="just">
              <a:buFont typeface="Arial" panose="020B0604020202020204" pitchFamily="34" charset="0"/>
              <a:buChar char="•"/>
            </a:pPr>
            <a:r>
              <a:rPr lang="tr-TR" sz="2400" b="0" dirty="0" smtClean="0"/>
              <a:t>Çocuğun </a:t>
            </a:r>
            <a:r>
              <a:rPr lang="tr-TR" sz="2400" b="0" dirty="0"/>
              <a:t>eğitsel ve sosyal gelişimini izler ve değerlendirir.</a:t>
            </a:r>
          </a:p>
          <a:p>
            <a:pPr algn="just">
              <a:buFont typeface="Arial" panose="020B0604020202020204" pitchFamily="34" charset="0"/>
              <a:buChar char="•"/>
            </a:pPr>
            <a:r>
              <a:rPr lang="tr-TR" sz="2400" b="0" dirty="0"/>
              <a:t>İhtiyacı olan çocukların; RAM, sağlık kurumları, spor kulüpleri, sosyal, kültürel ve sanatsal etkinliklere yönlendirilebilmesi için okul yönetimi ile görüşür.</a:t>
            </a:r>
          </a:p>
          <a:p>
            <a:pPr algn="just">
              <a:buFont typeface="Arial" panose="020B0604020202020204" pitchFamily="34" charset="0"/>
              <a:buChar char="•"/>
            </a:pPr>
            <a:r>
              <a:rPr lang="tr-TR" sz="2400" b="0" dirty="0"/>
              <a:t>Özel gereksinimli ve/veya engeli olan çocuklar için; okul yönetimi, reh­berlik servisi, çocuğun ailesi ve destek personel ile işbirliği yaparak </a:t>
            </a:r>
            <a:r>
              <a:rPr lang="tr-TR" sz="2400" b="0" dirty="0" smtClean="0"/>
              <a:t>öğrenme </a:t>
            </a:r>
            <a:r>
              <a:rPr lang="tr-TR" sz="2400" b="0" dirty="0"/>
              <a:t>ve öğretim süreçlerini planlar.</a:t>
            </a:r>
          </a:p>
          <a:p>
            <a:pPr algn="just">
              <a:buFont typeface="Arial" panose="020B0604020202020204" pitchFamily="34" charset="0"/>
              <a:buChar char="•"/>
            </a:pPr>
            <a:r>
              <a:rPr lang="tr-TR" sz="2400" b="0" dirty="0"/>
              <a:t>Öğrencinin ihtiyacına uyum sağlamak için çeşitli öğretim yöntemleri uygular.</a:t>
            </a:r>
          </a:p>
          <a:p>
            <a:pPr algn="just">
              <a:buFont typeface="Arial" panose="020B0604020202020204" pitchFamily="34" charset="0"/>
              <a:buChar char="•"/>
            </a:pPr>
            <a:r>
              <a:rPr lang="tr-TR" sz="2400" b="0" dirty="0"/>
              <a:t>Okuldaki destek </a:t>
            </a:r>
            <a:r>
              <a:rPr lang="tr-TR" sz="2400" b="0" dirty="0" smtClean="0"/>
              <a:t>personel ve aile </a:t>
            </a:r>
            <a:r>
              <a:rPr lang="tr-TR" sz="2400" b="0" dirty="0"/>
              <a:t>ile işbirliği içinde bulunur. </a:t>
            </a:r>
          </a:p>
          <a:p>
            <a:pPr algn="just">
              <a:buFont typeface="Arial" panose="020B0604020202020204" pitchFamily="34" charset="0"/>
              <a:buChar char="•"/>
            </a:pPr>
            <a:r>
              <a:rPr lang="tr-TR" sz="2400" b="0" dirty="0"/>
              <a:t>Eğitim süreci içerisinde çocuğun gelişimini düzenli olarak gözlemler ve değerlendirir. Gerekli uyarlamaları yapar.</a:t>
            </a:r>
          </a:p>
          <a:p>
            <a:pPr algn="just">
              <a:buFont typeface="Arial" panose="020B0604020202020204" pitchFamily="34" charset="0"/>
              <a:buChar char="•"/>
            </a:pPr>
            <a:r>
              <a:rPr lang="tr-TR" sz="2400" b="0" dirty="0"/>
              <a:t>Özel eğitim hizmetleriyle ilgili mevzuatı ve sorumluluklarını bilir. </a:t>
            </a:r>
          </a:p>
        </p:txBody>
      </p:sp>
      <p:sp>
        <p:nvSpPr>
          <p:cNvPr id="2" name="Dikdörtgen 1"/>
          <p:cNvSpPr/>
          <p:nvPr/>
        </p:nvSpPr>
        <p:spPr>
          <a:xfrm>
            <a:off x="1142976" y="285728"/>
            <a:ext cx="1868653" cy="461665"/>
          </a:xfrm>
          <a:prstGeom prst="rect">
            <a:avLst/>
          </a:prstGeom>
        </p:spPr>
        <p:txBody>
          <a:bodyPr wrap="none">
            <a:spAutoFit/>
          </a:bodyPr>
          <a:lstStyle/>
          <a:p>
            <a:pPr lvl="0" algn="just" fontAlgn="base">
              <a:spcBef>
                <a:spcPts val="800"/>
              </a:spcBef>
              <a:spcAft>
                <a:spcPct val="0"/>
              </a:spcAft>
            </a:pPr>
            <a:r>
              <a:rPr lang="tr-TR" sz="2400" b="1" dirty="0">
                <a:solidFill>
                  <a:schemeClr val="bg1"/>
                </a:solidFill>
              </a:rPr>
              <a:t>Öğretmenler</a:t>
            </a:r>
          </a:p>
        </p:txBody>
      </p:sp>
    </p:spTree>
    <p:extLst>
      <p:ext uri="{BB962C8B-B14F-4D97-AF65-F5344CB8AC3E}">
        <p14:creationId xmlns:p14="http://schemas.microsoft.com/office/powerpoint/2010/main" xmlns="" val="28322469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buFont typeface="Arial" panose="020B0604020202020204" pitchFamily="34" charset="0"/>
              <a:buChar char="•"/>
            </a:pPr>
            <a:r>
              <a:rPr lang="tr-TR" sz="2400" b="0" dirty="0" smtClean="0"/>
              <a:t>Aile </a:t>
            </a:r>
            <a:r>
              <a:rPr lang="tr-TR" sz="2400" b="0" dirty="0"/>
              <a:t>yasal hak ve sorumluluklarının neler olduğunu bilir.</a:t>
            </a:r>
          </a:p>
          <a:p>
            <a:pPr algn="just">
              <a:buFont typeface="Arial" panose="020B0604020202020204" pitchFamily="34" charset="0"/>
              <a:buChar char="•"/>
            </a:pPr>
            <a:r>
              <a:rPr lang="tr-TR" sz="2400" b="0" dirty="0"/>
              <a:t>Eğitim öğretim sürecinde öğretmenle işbirliği yaparak aktif katılım sağlar.</a:t>
            </a:r>
          </a:p>
          <a:p>
            <a:pPr algn="just">
              <a:buFont typeface="Arial" panose="020B0604020202020204" pitchFamily="34" charset="0"/>
              <a:buChar char="•"/>
            </a:pPr>
            <a:r>
              <a:rPr lang="tr-TR" sz="2400" b="0" dirty="0"/>
              <a:t>Akran velileri ile iletişim ve işbirliği içinde olur.</a:t>
            </a:r>
          </a:p>
          <a:p>
            <a:pPr algn="just">
              <a:buFont typeface="Arial" panose="020B0604020202020204" pitchFamily="34" charset="0"/>
              <a:buChar char="•"/>
            </a:pPr>
            <a:r>
              <a:rPr lang="tr-TR" sz="2400" b="0" dirty="0"/>
              <a:t>Aileler çocuklarının eğitimi hakkında karar verme sürecine dahil olur.</a:t>
            </a:r>
          </a:p>
          <a:p>
            <a:pPr algn="just">
              <a:buFont typeface="Arial" panose="020B0604020202020204" pitchFamily="34" charset="0"/>
              <a:buChar char="•"/>
            </a:pPr>
            <a:r>
              <a:rPr lang="tr-TR" sz="2400" b="0" dirty="0"/>
              <a:t>Öğrencinin eğitim planlama sürecine aile etkin katılım sağlar.</a:t>
            </a:r>
          </a:p>
        </p:txBody>
      </p:sp>
      <p:sp>
        <p:nvSpPr>
          <p:cNvPr id="2" name="Dikdörtgen 1"/>
          <p:cNvSpPr/>
          <p:nvPr/>
        </p:nvSpPr>
        <p:spPr>
          <a:xfrm>
            <a:off x="1214414" y="357166"/>
            <a:ext cx="1071127" cy="461665"/>
          </a:xfrm>
          <a:prstGeom prst="rect">
            <a:avLst/>
          </a:prstGeom>
        </p:spPr>
        <p:txBody>
          <a:bodyPr wrap="none">
            <a:spAutoFit/>
          </a:bodyPr>
          <a:lstStyle/>
          <a:p>
            <a:pPr lvl="0" algn="just" fontAlgn="base">
              <a:spcBef>
                <a:spcPts val="800"/>
              </a:spcBef>
              <a:spcAft>
                <a:spcPct val="0"/>
              </a:spcAft>
            </a:pPr>
            <a:r>
              <a:rPr lang="tr-TR" sz="2400" b="1" dirty="0">
                <a:solidFill>
                  <a:schemeClr val="bg1"/>
                </a:solidFill>
              </a:rPr>
              <a:t>Aileler</a:t>
            </a:r>
          </a:p>
        </p:txBody>
      </p:sp>
    </p:spTree>
    <p:extLst>
      <p:ext uri="{BB962C8B-B14F-4D97-AF65-F5344CB8AC3E}">
        <p14:creationId xmlns:p14="http://schemas.microsoft.com/office/powerpoint/2010/main" xmlns="" val="346601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00138"/>
            <a:ext cx="8352927" cy="5543572"/>
          </a:xfrm>
        </p:spPr>
        <p:txBody>
          <a:bodyPr>
            <a:noAutofit/>
          </a:bodyPr>
          <a:lstStyle/>
          <a:p>
            <a:pPr algn="just">
              <a:buFont typeface="Arial" panose="020B0604020202020204" pitchFamily="34" charset="0"/>
              <a:buChar char="•"/>
            </a:pPr>
            <a:r>
              <a:rPr lang="tr-TR" sz="2400" b="0" dirty="0" smtClean="0"/>
              <a:t>Sınıf </a:t>
            </a:r>
            <a:r>
              <a:rPr lang="tr-TR" sz="2400" b="0" dirty="0"/>
              <a:t>öğretmeni ile işbirliği yapar.</a:t>
            </a:r>
          </a:p>
          <a:p>
            <a:pPr algn="just">
              <a:buFont typeface="Arial" panose="020B0604020202020204" pitchFamily="34" charset="0"/>
              <a:buChar char="•"/>
            </a:pPr>
            <a:r>
              <a:rPr lang="tr-TR" sz="2400" b="0" dirty="0"/>
              <a:t>Aile ile işbirliği içinde bulunur.</a:t>
            </a:r>
          </a:p>
          <a:p>
            <a:pPr algn="just">
              <a:buFont typeface="Arial" panose="020B0604020202020204" pitchFamily="34" charset="0"/>
              <a:buChar char="•"/>
            </a:pPr>
            <a:r>
              <a:rPr lang="tr-TR" sz="2400" b="0" dirty="0"/>
              <a:t>Destek personeli ile işbirliği yapar.</a:t>
            </a:r>
          </a:p>
          <a:p>
            <a:pPr algn="just">
              <a:buFont typeface="Arial" panose="020B0604020202020204" pitchFamily="34" charset="0"/>
              <a:buChar char="•"/>
            </a:pPr>
            <a:r>
              <a:rPr lang="tr-TR" sz="2400" b="0" dirty="0"/>
              <a:t>BEP birimine destek verir.</a:t>
            </a:r>
          </a:p>
          <a:p>
            <a:pPr algn="just">
              <a:buFont typeface="Arial" panose="020B0604020202020204" pitchFamily="34" charset="0"/>
              <a:buChar char="•"/>
            </a:pPr>
            <a:r>
              <a:rPr lang="tr-TR" sz="2400" b="0" dirty="0"/>
              <a:t>Aile eğitimlerini bütünleştirme uygulamalarını </a:t>
            </a:r>
            <a:r>
              <a:rPr lang="tr-TR" sz="2400" b="0" dirty="0" smtClean="0"/>
              <a:t>destekler yapıda </a:t>
            </a:r>
            <a:r>
              <a:rPr lang="tr-TR" sz="2400" b="0" dirty="0"/>
              <a:t>planlar.</a:t>
            </a:r>
          </a:p>
          <a:p>
            <a:pPr algn="just">
              <a:buFont typeface="Arial" panose="020B0604020202020204" pitchFamily="34" charset="0"/>
              <a:buChar char="•"/>
            </a:pPr>
            <a:r>
              <a:rPr lang="tr-TR" sz="2400" b="0" dirty="0"/>
              <a:t>Okul </a:t>
            </a:r>
            <a:r>
              <a:rPr lang="tr-TR" sz="2400" b="0" dirty="0" smtClean="0"/>
              <a:t>rehberlik servisi</a:t>
            </a:r>
            <a:r>
              <a:rPr lang="tr-TR" sz="2400" b="0" dirty="0"/>
              <a:t>; Rehberlik ve Araştırma Merkezi (RAM), Hastaneler, Sivil Toplum Kuruşları (STK) ile işbirliği yapar.</a:t>
            </a:r>
          </a:p>
          <a:p>
            <a:pPr algn="just">
              <a:buFont typeface="Arial" panose="020B0604020202020204" pitchFamily="34" charset="0"/>
              <a:buChar char="•"/>
            </a:pPr>
            <a:r>
              <a:rPr lang="tr-TR" sz="2400" b="0" dirty="0"/>
              <a:t>Özel eğitim hizmetleriyle ilgili mevzuatı ve sorumluluklarını bilir.</a:t>
            </a:r>
          </a:p>
          <a:p>
            <a:pPr algn="just">
              <a:buFont typeface="Arial" panose="020B0604020202020204" pitchFamily="34" charset="0"/>
              <a:buChar char="•"/>
            </a:pPr>
            <a:r>
              <a:rPr lang="tr-TR" sz="2400" b="0" dirty="0"/>
              <a:t>Okul yönetiminin bütünleştirme uygulamalarını destekleyici bir tutum içinde olması sürecin etkililiğini etkileyen en önemli faktörlerdendir.</a:t>
            </a:r>
          </a:p>
        </p:txBody>
      </p:sp>
      <p:sp>
        <p:nvSpPr>
          <p:cNvPr id="2" name="Dikdörtgen 1"/>
          <p:cNvSpPr/>
          <p:nvPr/>
        </p:nvSpPr>
        <p:spPr>
          <a:xfrm>
            <a:off x="1071538" y="285728"/>
            <a:ext cx="3551783" cy="461665"/>
          </a:xfrm>
          <a:prstGeom prst="rect">
            <a:avLst/>
          </a:prstGeom>
        </p:spPr>
        <p:txBody>
          <a:bodyPr wrap="square">
            <a:spAutoFit/>
          </a:bodyPr>
          <a:lstStyle/>
          <a:p>
            <a:pPr lvl="0" algn="just" fontAlgn="base">
              <a:spcBef>
                <a:spcPts val="800"/>
              </a:spcBef>
              <a:spcAft>
                <a:spcPct val="0"/>
              </a:spcAft>
            </a:pPr>
            <a:r>
              <a:rPr lang="tr-TR" sz="2400" b="1" dirty="0">
                <a:solidFill>
                  <a:schemeClr val="bg1"/>
                </a:solidFill>
              </a:rPr>
              <a:t>Okul Rehberlik Servisi</a:t>
            </a:r>
          </a:p>
        </p:txBody>
      </p:sp>
    </p:spTree>
    <p:extLst>
      <p:ext uri="{BB962C8B-B14F-4D97-AF65-F5344CB8AC3E}">
        <p14:creationId xmlns:p14="http://schemas.microsoft.com/office/powerpoint/2010/main" xmlns="" val="619264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628800"/>
            <a:ext cx="7521575" cy="3579812"/>
          </a:xfrm>
        </p:spPr>
        <p:txBody>
          <a:bodyPr/>
          <a:lstStyle/>
          <a:p>
            <a:pPr algn="just">
              <a:buFont typeface="Arial" panose="020B0604020202020204" pitchFamily="34" charset="0"/>
              <a:buChar char="•"/>
            </a:pPr>
            <a:r>
              <a:rPr lang="tr-TR" sz="2400" b="0" dirty="0" smtClean="0"/>
              <a:t>Çocuğun </a:t>
            </a:r>
            <a:r>
              <a:rPr lang="tr-TR" sz="2400" b="0" dirty="0"/>
              <a:t>ihtiyacına göre hazırlanan planı uygular ve öğretmenle işbirliği içinde çalışır.</a:t>
            </a:r>
          </a:p>
          <a:p>
            <a:pPr algn="just">
              <a:buFont typeface="Arial" panose="020B0604020202020204" pitchFamily="34" charset="0"/>
              <a:buChar char="•"/>
            </a:pPr>
            <a:r>
              <a:rPr lang="tr-TR" sz="2400" b="0" dirty="0"/>
              <a:t>BEP uygulaması konusunda destek olacağı ve işbirliği sağlayacağı konuların netleştirin</a:t>
            </a:r>
          </a:p>
          <a:p>
            <a:pPr algn="just">
              <a:buFont typeface="Arial" panose="020B0604020202020204" pitchFamily="34" charset="0"/>
              <a:buChar char="•"/>
            </a:pPr>
            <a:r>
              <a:rPr lang="tr-TR" sz="2400" b="0" dirty="0"/>
              <a:t>Özel eğitim hizmetleriyle ilgili mevzuatı ve sorumluluklarını bilir. </a:t>
            </a:r>
          </a:p>
        </p:txBody>
      </p:sp>
      <p:sp>
        <p:nvSpPr>
          <p:cNvPr id="2" name="Dikdörtgen 1"/>
          <p:cNvSpPr/>
          <p:nvPr/>
        </p:nvSpPr>
        <p:spPr>
          <a:xfrm>
            <a:off x="1214414" y="285728"/>
            <a:ext cx="2363147" cy="461665"/>
          </a:xfrm>
          <a:prstGeom prst="rect">
            <a:avLst/>
          </a:prstGeom>
        </p:spPr>
        <p:txBody>
          <a:bodyPr wrap="none">
            <a:spAutoFit/>
          </a:bodyPr>
          <a:lstStyle/>
          <a:p>
            <a:pPr lvl="0" algn="just" fontAlgn="base">
              <a:spcBef>
                <a:spcPts val="800"/>
              </a:spcBef>
              <a:spcAft>
                <a:spcPct val="0"/>
              </a:spcAft>
            </a:pPr>
            <a:r>
              <a:rPr lang="tr-TR" sz="2400" b="1" dirty="0">
                <a:solidFill>
                  <a:schemeClr val="bg1"/>
                </a:solidFill>
              </a:rPr>
              <a:t>Destek </a:t>
            </a:r>
            <a:r>
              <a:rPr lang="tr-TR" sz="2400" b="1" dirty="0" smtClean="0">
                <a:solidFill>
                  <a:schemeClr val="bg1"/>
                </a:solidFill>
              </a:rPr>
              <a:t>Personeli</a:t>
            </a:r>
            <a:endParaRPr lang="tr-TR" sz="2400" b="1" dirty="0">
              <a:solidFill>
                <a:schemeClr val="bg1"/>
              </a:solidFill>
            </a:endParaRPr>
          </a:p>
        </p:txBody>
      </p:sp>
    </p:spTree>
    <p:extLst>
      <p:ext uri="{BB962C8B-B14F-4D97-AF65-F5344CB8AC3E}">
        <p14:creationId xmlns:p14="http://schemas.microsoft.com/office/powerpoint/2010/main" xmlns="" val="23624894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484784"/>
            <a:ext cx="7521575" cy="3579812"/>
          </a:xfrm>
        </p:spPr>
        <p:txBody>
          <a:bodyPr/>
          <a:lstStyle/>
          <a:p>
            <a:pPr algn="just">
              <a:buFont typeface="Arial" panose="020B0604020202020204" pitchFamily="34" charset="0"/>
              <a:buChar char="•"/>
            </a:pPr>
            <a:r>
              <a:rPr lang="tr-TR" sz="2400" b="0" dirty="0" smtClean="0"/>
              <a:t>Okulda </a:t>
            </a:r>
            <a:r>
              <a:rPr lang="tr-TR" sz="2400" b="0" dirty="0"/>
              <a:t>gerekli fiziksel düzenlemeler için malzeme temini yapar.</a:t>
            </a:r>
          </a:p>
          <a:p>
            <a:pPr algn="just">
              <a:buFont typeface="Arial" panose="020B0604020202020204" pitchFamily="34" charset="0"/>
              <a:buChar char="•"/>
            </a:pPr>
            <a:r>
              <a:rPr lang="tr-TR" sz="2400" b="0" dirty="0"/>
              <a:t>Toplumda farkındalığın arttırılması için düzenlenen eğitim, gezi, gösteri vb. etkinliklerde okula destek sunar.</a:t>
            </a:r>
          </a:p>
          <a:p>
            <a:pPr algn="just">
              <a:buFont typeface="Arial" panose="020B0604020202020204" pitchFamily="34" charset="0"/>
              <a:buChar char="•"/>
            </a:pPr>
            <a:r>
              <a:rPr lang="tr-TR" sz="2400" b="0" dirty="0"/>
              <a:t>Özel eğitim hizmetleriyle ilgili mevzuatı ve sorumluluklarını bilir. </a:t>
            </a:r>
          </a:p>
        </p:txBody>
      </p:sp>
      <p:sp>
        <p:nvSpPr>
          <p:cNvPr id="2" name="Dikdörtgen 1"/>
          <p:cNvSpPr/>
          <p:nvPr/>
        </p:nvSpPr>
        <p:spPr>
          <a:xfrm>
            <a:off x="1214414" y="285728"/>
            <a:ext cx="2352567" cy="461665"/>
          </a:xfrm>
          <a:prstGeom prst="rect">
            <a:avLst/>
          </a:prstGeom>
        </p:spPr>
        <p:txBody>
          <a:bodyPr wrap="none">
            <a:spAutoFit/>
          </a:bodyPr>
          <a:lstStyle/>
          <a:p>
            <a:pPr lvl="0" algn="just" fontAlgn="base">
              <a:spcBef>
                <a:spcPts val="800"/>
              </a:spcBef>
              <a:spcAft>
                <a:spcPct val="0"/>
              </a:spcAft>
            </a:pPr>
            <a:r>
              <a:rPr lang="tr-TR" sz="2400" b="1" dirty="0">
                <a:solidFill>
                  <a:schemeClr val="bg1"/>
                </a:solidFill>
              </a:rPr>
              <a:t>Okul Aile Birliği</a:t>
            </a:r>
          </a:p>
        </p:txBody>
      </p:sp>
    </p:spTree>
    <p:extLst>
      <p:ext uri="{BB962C8B-B14F-4D97-AF65-F5344CB8AC3E}">
        <p14:creationId xmlns:p14="http://schemas.microsoft.com/office/powerpoint/2010/main" xmlns="" val="34448848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algn="just">
              <a:buFont typeface="Arial" panose="020B0604020202020204" pitchFamily="34" charset="0"/>
              <a:buChar char="•"/>
            </a:pPr>
            <a:r>
              <a:rPr lang="tr-TR" sz="2400" b="0" dirty="0" smtClean="0"/>
              <a:t>Öğrencinin </a:t>
            </a:r>
            <a:r>
              <a:rPr lang="tr-TR" sz="2400" b="0" dirty="0"/>
              <a:t>devam ettiği okul ile işbirliği yapar.</a:t>
            </a:r>
          </a:p>
          <a:p>
            <a:pPr algn="just">
              <a:buFont typeface="Arial" panose="020B0604020202020204" pitchFamily="34" charset="0"/>
              <a:buChar char="•"/>
            </a:pPr>
            <a:r>
              <a:rPr lang="tr-TR" sz="2400" b="0" dirty="0"/>
              <a:t>Öğrencinin sınıf öğretmeni ile işbirliği yapar.</a:t>
            </a:r>
          </a:p>
          <a:p>
            <a:pPr algn="just">
              <a:buFont typeface="Arial" panose="020B0604020202020204" pitchFamily="34" charset="0"/>
              <a:buChar char="•"/>
            </a:pPr>
            <a:r>
              <a:rPr lang="tr-TR" sz="2400" b="0" dirty="0"/>
              <a:t>Aile ile işbirliği içinde bulunur.</a:t>
            </a:r>
          </a:p>
          <a:p>
            <a:pPr algn="just">
              <a:buFont typeface="Arial" panose="020B0604020202020204" pitchFamily="34" charset="0"/>
              <a:buChar char="•"/>
            </a:pPr>
            <a:r>
              <a:rPr lang="tr-TR" sz="2400" b="0" dirty="0"/>
              <a:t>Destek personeli ile işbirliği yapar.</a:t>
            </a:r>
          </a:p>
          <a:p>
            <a:pPr algn="just">
              <a:buFont typeface="Arial" panose="020B0604020202020204" pitchFamily="34" charset="0"/>
              <a:buChar char="•"/>
            </a:pPr>
            <a:r>
              <a:rPr lang="tr-TR" sz="2400" b="0" dirty="0"/>
              <a:t>BEP birimine destek verir.</a:t>
            </a:r>
          </a:p>
          <a:p>
            <a:pPr algn="just">
              <a:buFont typeface="Arial" panose="020B0604020202020204" pitchFamily="34" charset="0"/>
              <a:buChar char="•"/>
            </a:pPr>
            <a:r>
              <a:rPr lang="tr-TR" sz="2400" b="0" dirty="0"/>
              <a:t>Özel eğitim hizmetleriyle ilgili mevzuatı ve sorumluluklarını bilir</a:t>
            </a:r>
          </a:p>
        </p:txBody>
      </p:sp>
      <p:sp>
        <p:nvSpPr>
          <p:cNvPr id="2" name="Dikdörtgen 1"/>
          <p:cNvSpPr/>
          <p:nvPr/>
        </p:nvSpPr>
        <p:spPr>
          <a:xfrm>
            <a:off x="1214414" y="357166"/>
            <a:ext cx="6318904" cy="461665"/>
          </a:xfrm>
          <a:prstGeom prst="rect">
            <a:avLst/>
          </a:prstGeom>
        </p:spPr>
        <p:txBody>
          <a:bodyPr wrap="square">
            <a:spAutoFit/>
          </a:bodyPr>
          <a:lstStyle/>
          <a:p>
            <a:pPr lvl="0" algn="just" fontAlgn="base">
              <a:spcBef>
                <a:spcPts val="800"/>
              </a:spcBef>
              <a:spcAft>
                <a:spcPct val="0"/>
              </a:spcAft>
            </a:pPr>
            <a:r>
              <a:rPr lang="tr-TR" sz="2400" b="1" dirty="0">
                <a:solidFill>
                  <a:schemeClr val="bg1"/>
                </a:solidFill>
              </a:rPr>
              <a:t>Okul Eğitim ve Rehabilitasyon Merkezleri</a:t>
            </a:r>
          </a:p>
        </p:txBody>
      </p:sp>
    </p:spTree>
    <p:extLst>
      <p:ext uri="{BB962C8B-B14F-4D97-AF65-F5344CB8AC3E}">
        <p14:creationId xmlns:p14="http://schemas.microsoft.com/office/powerpoint/2010/main" xmlns="" val="1903721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3357" y="332656"/>
            <a:ext cx="8071171" cy="549275"/>
          </a:xfrm>
        </p:spPr>
        <p:txBody>
          <a:bodyPr>
            <a:normAutofit/>
          </a:bodyPr>
          <a:lstStyle/>
          <a:p>
            <a:r>
              <a:rPr lang="tr-TR" sz="2400" b="1" dirty="0" err="1" smtClean="0">
                <a:solidFill>
                  <a:schemeClr val="bg1"/>
                </a:solidFill>
                <a:latin typeface="+mn-lt"/>
              </a:rPr>
              <a:t>KaynaştIrma-Bütünleştİrme</a:t>
            </a:r>
            <a:r>
              <a:rPr lang="tr-TR" sz="2400" b="1" dirty="0" smtClean="0">
                <a:solidFill>
                  <a:schemeClr val="bg1"/>
                </a:solidFill>
                <a:latin typeface="+mn-lt"/>
              </a:rPr>
              <a:t> </a:t>
            </a:r>
            <a:r>
              <a:rPr lang="tr-TR" sz="2400" b="1" dirty="0" err="1" smtClean="0">
                <a:solidFill>
                  <a:schemeClr val="bg1"/>
                </a:solidFill>
                <a:latin typeface="+mn-lt"/>
              </a:rPr>
              <a:t>UygulamalarI</a:t>
            </a:r>
            <a:endParaRPr lang="tr-TR" sz="2400" b="1" dirty="0">
              <a:solidFill>
                <a:schemeClr val="bg1"/>
              </a:solidFill>
              <a:latin typeface="+mn-lt"/>
            </a:endParaRPr>
          </a:p>
        </p:txBody>
      </p:sp>
      <p:sp>
        <p:nvSpPr>
          <p:cNvPr id="3" name="İçerik Yer Tutucusu 2"/>
          <p:cNvSpPr>
            <a:spLocks noGrp="1"/>
          </p:cNvSpPr>
          <p:nvPr>
            <p:ph idx="1"/>
          </p:nvPr>
        </p:nvSpPr>
        <p:spPr>
          <a:xfrm>
            <a:off x="822325" y="1100138"/>
            <a:ext cx="7521575" cy="4921150"/>
          </a:xfrm>
        </p:spPr>
        <p:txBody>
          <a:bodyPr>
            <a:noAutofit/>
          </a:bodyPr>
          <a:lstStyle/>
          <a:p>
            <a:pPr algn="just"/>
            <a:r>
              <a:rPr lang="tr-TR" altLang="tr-TR" sz="2800" b="0" dirty="0" smtClean="0"/>
              <a:t>    Kaynaştırma/bütünleştirme eğitiminin temelinde öğrencinin normal gelişim gösteren akranlarıyla birlikte eğitim fırsatlarından eşit şekilde yararlanması amacı bulunmaktadır.</a:t>
            </a:r>
          </a:p>
          <a:p>
            <a:pPr algn="just"/>
            <a:endParaRPr lang="tr-TR" altLang="tr-TR" sz="2800" b="0" dirty="0" smtClean="0"/>
          </a:p>
          <a:p>
            <a:pPr algn="just"/>
            <a:r>
              <a:rPr lang="tr-TR" altLang="tr-TR" sz="2800" b="0" dirty="0" smtClean="0"/>
              <a:t>    Bakanlığımızın özel eğitim uygulamaları bağlamında temel yaklaşımı, özel eğitime ihtiyacı olan öğrencilerin, mümkün olan en az sınırlandırılmış eğitim ortamında eğitim hizmetlerinden yararlanmalarını sağlamaktır. </a:t>
            </a:r>
          </a:p>
          <a:p>
            <a:pPr algn="just"/>
            <a:endParaRPr lang="tr-TR" sz="2800" dirty="0"/>
          </a:p>
        </p:txBody>
      </p:sp>
    </p:spTree>
    <p:extLst>
      <p:ext uri="{BB962C8B-B14F-4D97-AF65-F5344CB8AC3E}">
        <p14:creationId xmlns:p14="http://schemas.microsoft.com/office/powerpoint/2010/main" xmlns="" val="24987119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00138"/>
            <a:ext cx="8352927" cy="3579812"/>
          </a:xfrm>
        </p:spPr>
        <p:txBody>
          <a:bodyPr>
            <a:noAutofit/>
          </a:bodyPr>
          <a:lstStyle/>
          <a:p>
            <a:pPr algn="just">
              <a:buFont typeface="Arial" panose="020B0604020202020204" pitchFamily="34" charset="0"/>
              <a:buChar char="•"/>
            </a:pPr>
            <a:r>
              <a:rPr lang="tr-TR" sz="2400" b="0" dirty="0" smtClean="0"/>
              <a:t>Toplumsal  </a:t>
            </a:r>
            <a:r>
              <a:rPr lang="tr-TR" sz="2400" b="0" dirty="0"/>
              <a:t>yaşam, sosyalleşme sürecinde  öğrencilere  gerekli  ortamın sağlanması için okula destek sunar.</a:t>
            </a:r>
          </a:p>
          <a:p>
            <a:pPr algn="just">
              <a:buFont typeface="Arial" panose="020B0604020202020204" pitchFamily="34" charset="0"/>
              <a:buChar char="•"/>
            </a:pPr>
            <a:r>
              <a:rPr lang="tr-TR" sz="2400" b="0" dirty="0"/>
              <a:t>Okulda gerekli fiziksel düzenlemeler için malzeme temini yapar.</a:t>
            </a:r>
          </a:p>
          <a:p>
            <a:pPr algn="just">
              <a:buFont typeface="Arial" panose="020B0604020202020204" pitchFamily="34" charset="0"/>
              <a:buChar char="•"/>
            </a:pPr>
            <a:r>
              <a:rPr lang="tr-TR" sz="2400" b="0" dirty="0"/>
              <a:t>Toplumda </a:t>
            </a:r>
            <a:r>
              <a:rPr lang="tr-TR" sz="2400" b="0" dirty="0" smtClean="0"/>
              <a:t>farkındalığın </a:t>
            </a:r>
            <a:r>
              <a:rPr lang="tr-TR" sz="2400" b="0" dirty="0"/>
              <a:t>arttırılması için düzenlenen eğitim, gezi, gösteri vb. etkinliklerde okula destek sunar.</a:t>
            </a:r>
          </a:p>
          <a:p>
            <a:pPr algn="just">
              <a:buFont typeface="Arial" panose="020B0604020202020204" pitchFamily="34" charset="0"/>
              <a:buChar char="•"/>
            </a:pPr>
            <a:r>
              <a:rPr lang="tr-TR" sz="2400" b="0" dirty="0"/>
              <a:t>Özel eğitim hizmetleriyle ilgili mevzuatı ve sorumluluklarını bilir.</a:t>
            </a:r>
          </a:p>
        </p:txBody>
      </p:sp>
      <p:sp>
        <p:nvSpPr>
          <p:cNvPr id="2" name="Dikdörtgen 1"/>
          <p:cNvSpPr/>
          <p:nvPr/>
        </p:nvSpPr>
        <p:spPr>
          <a:xfrm>
            <a:off x="1142976" y="142852"/>
            <a:ext cx="7857008" cy="830997"/>
          </a:xfrm>
          <a:prstGeom prst="rect">
            <a:avLst/>
          </a:prstGeom>
        </p:spPr>
        <p:txBody>
          <a:bodyPr wrap="square">
            <a:spAutoFit/>
          </a:bodyPr>
          <a:lstStyle/>
          <a:p>
            <a:pPr lvl="0" algn="just" fontAlgn="base">
              <a:spcBef>
                <a:spcPts val="800"/>
              </a:spcBef>
              <a:spcAft>
                <a:spcPct val="0"/>
              </a:spcAft>
            </a:pPr>
            <a:r>
              <a:rPr lang="tr-TR" sz="2400" b="1" dirty="0">
                <a:solidFill>
                  <a:schemeClr val="bg1"/>
                </a:solidFill>
              </a:rPr>
              <a:t>Sivil Toplum Kuruluşları, Belediyeler ve İlgili Kurum ve Kuruluşlar</a:t>
            </a:r>
          </a:p>
        </p:txBody>
      </p:sp>
    </p:spTree>
    <p:extLst>
      <p:ext uri="{BB962C8B-B14F-4D97-AF65-F5344CB8AC3E}">
        <p14:creationId xmlns:p14="http://schemas.microsoft.com/office/powerpoint/2010/main" xmlns="" val="18863500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r>
              <a:rPr lang="tr-TR" sz="2400" dirty="0" smtClean="0"/>
              <a:t>Kaynakça</a:t>
            </a:r>
          </a:p>
          <a:p>
            <a:pPr marL="0" lvl="1" indent="0" algn="just">
              <a:buNone/>
            </a:pPr>
            <a:r>
              <a:rPr lang="tr-TR" sz="2400" dirty="0" smtClean="0"/>
              <a:t>Bütünleştirme Kapsamında Eğitim Uygulamaları Öğretmen Kılavuz Kitabı (Özel Eğitimin Güçlendirilmesi Projesi) Haziran 2013, MEB Özel Eğitim ve Rehberlik Hizmetleri Genel Müdürlüğü</a:t>
            </a:r>
            <a:endParaRPr lang="tr-TR" sz="2400" dirty="0"/>
          </a:p>
        </p:txBody>
      </p:sp>
    </p:spTree>
    <p:extLst>
      <p:ext uri="{BB962C8B-B14F-4D97-AF65-F5344CB8AC3E}">
        <p14:creationId xmlns:p14="http://schemas.microsoft.com/office/powerpoint/2010/main" xmlns="" val="3532199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0034" y="1100138"/>
            <a:ext cx="8215369" cy="4972068"/>
          </a:xfrm>
        </p:spPr>
        <p:txBody>
          <a:bodyPr>
            <a:noAutofit/>
          </a:bodyPr>
          <a:lstStyle/>
          <a:p>
            <a:pPr algn="just"/>
            <a:r>
              <a:rPr lang="tr-TR" altLang="tr-TR" sz="2800" b="0" dirty="0" smtClean="0"/>
              <a:t>    Özel eğitim hizmetleri yönetmeliği, kaynaştırma yoluyla </a:t>
            </a:r>
            <a:r>
              <a:rPr lang="tr-TR" altLang="tr-TR" sz="2800" b="0" dirty="0" smtClean="0"/>
              <a:t>eğitimi; </a:t>
            </a:r>
            <a:r>
              <a:rPr lang="tr-TR" altLang="tr-TR" sz="2800" b="0" i="1" dirty="0" smtClean="0"/>
              <a:t>özel eğitime ihtiyacı olan bireylerin eğitimlerini, destek eğitim hizmetleri de sağlanarak yetersizliği olmayan akranları ile birlikte resmi ve özel okul öncesi, ilköğretim, orta öğretim ve yaygın eğitim kurumlarında sürdürmeleri esasına dayanan özel eğitim uygulamaları</a:t>
            </a:r>
            <a:r>
              <a:rPr lang="tr-TR" altLang="tr-TR" sz="2800" b="0" dirty="0" smtClean="0"/>
              <a:t> olarak tanımlamaktadır. </a:t>
            </a:r>
          </a:p>
          <a:p>
            <a:pPr algn="just"/>
            <a:endParaRPr lang="tr-TR" altLang="tr-TR" sz="2800" b="0" dirty="0" smtClean="0"/>
          </a:p>
          <a:p>
            <a:pPr algn="just"/>
            <a:r>
              <a:rPr lang="tr-TR" altLang="tr-TR" sz="2800" b="0" dirty="0" smtClean="0"/>
              <a:t>     Kaynaştırma eğitiminin amacı </a:t>
            </a:r>
            <a:r>
              <a:rPr lang="tr-TR" altLang="tr-TR" sz="2800" i="1" dirty="0" smtClean="0"/>
              <a:t>çocuğun ilgi ve yeteneklerini en iyi şekilde kullanmasını </a:t>
            </a:r>
            <a:r>
              <a:rPr lang="tr-TR" altLang="tr-TR" sz="2800" b="0" dirty="0" smtClean="0"/>
              <a:t>sağlamak, toplum içinde yaşayabilmesini kolaylaştırmaktır.</a:t>
            </a:r>
          </a:p>
          <a:p>
            <a:pPr algn="just"/>
            <a:endParaRPr lang="tr-TR" sz="2800" dirty="0"/>
          </a:p>
        </p:txBody>
      </p:sp>
    </p:spTree>
    <p:extLst>
      <p:ext uri="{BB962C8B-B14F-4D97-AF65-F5344CB8AC3E}">
        <p14:creationId xmlns:p14="http://schemas.microsoft.com/office/powerpoint/2010/main" xmlns="" val="3427469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325" y="1100138"/>
            <a:ext cx="7521575" cy="5400696"/>
          </a:xfrm>
        </p:spPr>
        <p:txBody>
          <a:bodyPr>
            <a:noAutofit/>
          </a:bodyPr>
          <a:lstStyle/>
          <a:p>
            <a:pPr marL="0" indent="0" algn="just">
              <a:buNone/>
            </a:pPr>
            <a:r>
              <a:rPr lang="tr-TR" altLang="tr-TR" sz="3200" b="0" dirty="0" smtClean="0"/>
              <a:t>Rehberlik </a:t>
            </a:r>
            <a:r>
              <a:rPr lang="tr-TR" altLang="tr-TR" sz="3200" b="0" dirty="0" smtClean="0"/>
              <a:t>Araştırma Merkezlerinde yapılan tanılama çalışmaları doğrultusunda, öğrenciler gelişim özelliklerine ve ihtiyaçlarına uygun olarak;</a:t>
            </a:r>
          </a:p>
          <a:p>
            <a:pPr algn="just"/>
            <a:r>
              <a:rPr lang="tr-TR" altLang="tr-TR" sz="3200" b="0" dirty="0" smtClean="0"/>
              <a:t>	</a:t>
            </a:r>
            <a:r>
              <a:rPr lang="tr-TR" altLang="tr-TR" sz="3200" b="0" i="1" dirty="0" smtClean="0"/>
              <a:t>tam zamanlı kaynaştırma, </a:t>
            </a:r>
          </a:p>
          <a:p>
            <a:pPr algn="just"/>
            <a:r>
              <a:rPr lang="tr-TR" altLang="tr-TR" sz="3200" b="0" i="1" dirty="0" smtClean="0"/>
              <a:t>	yarı zamanlı kaynaştırma, </a:t>
            </a:r>
          </a:p>
          <a:p>
            <a:pPr algn="just"/>
            <a:r>
              <a:rPr lang="tr-TR" altLang="tr-TR" sz="3200" b="0" i="1" dirty="0" smtClean="0"/>
              <a:t>	tam zamanlı özel eğitim sınıfı </a:t>
            </a:r>
            <a:r>
              <a:rPr lang="tr-TR" altLang="tr-TR" sz="3200" b="0" dirty="0" smtClean="0"/>
              <a:t>ve</a:t>
            </a:r>
            <a:r>
              <a:rPr lang="tr-TR" altLang="tr-TR" sz="3200" b="0" i="1" dirty="0" smtClean="0"/>
              <a:t> </a:t>
            </a:r>
          </a:p>
          <a:p>
            <a:pPr algn="just"/>
            <a:r>
              <a:rPr lang="tr-TR" altLang="tr-TR" sz="3200" b="0" i="1" dirty="0" smtClean="0"/>
              <a:t>	özel eğitim okulu</a:t>
            </a:r>
            <a:r>
              <a:rPr lang="tr-TR" altLang="tr-TR" sz="3200" b="0" dirty="0" smtClean="0"/>
              <a:t> gibi uygulamalara yönlendirilmektedir. </a:t>
            </a:r>
          </a:p>
          <a:p>
            <a:pPr algn="just"/>
            <a:endParaRPr lang="tr-TR" sz="3200" dirty="0"/>
          </a:p>
        </p:txBody>
      </p:sp>
    </p:spTree>
    <p:extLst>
      <p:ext uri="{BB962C8B-B14F-4D97-AF65-F5344CB8AC3E}">
        <p14:creationId xmlns:p14="http://schemas.microsoft.com/office/powerpoint/2010/main" xmlns="" val="2114143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2 İçerik Yer Tutucusu"/>
          <p:cNvSpPr>
            <a:spLocks noGrp="1"/>
          </p:cNvSpPr>
          <p:nvPr>
            <p:ph idx="1"/>
          </p:nvPr>
        </p:nvSpPr>
        <p:spPr>
          <a:xfrm>
            <a:off x="822325" y="1100138"/>
            <a:ext cx="7521575" cy="5186382"/>
          </a:xfrm>
        </p:spPr>
        <p:txBody>
          <a:bodyPr>
            <a:noAutofit/>
          </a:bodyPr>
          <a:lstStyle/>
          <a:p>
            <a:pPr algn="just"/>
            <a:r>
              <a:rPr lang="tr-TR" altLang="tr-TR" sz="2800" b="0" dirty="0" smtClean="0"/>
              <a:t>    Özel eğitim ihtiyacı olan öğrencilerin kaynaştırma yoluyla eğitim hizmetlerinden yararlanmaları topluma etkin katılımlarını ve sosyal kabullerini arttıracaktır. </a:t>
            </a:r>
          </a:p>
          <a:p>
            <a:pPr algn="just"/>
            <a:endParaRPr lang="tr-TR" altLang="tr-TR" sz="2800" b="0" dirty="0" smtClean="0"/>
          </a:p>
          <a:p>
            <a:pPr algn="just"/>
            <a:r>
              <a:rPr lang="tr-TR" altLang="tr-TR" sz="2800" b="0" dirty="0" smtClean="0"/>
              <a:t>     Bu nedenle </a:t>
            </a:r>
            <a:r>
              <a:rPr lang="tr-TR" altLang="tr-TR" sz="2800" b="0" i="1" dirty="0" smtClean="0"/>
              <a:t>kaynaştırma eğitimi aynı eğitim ortamında ve normal gelişim gösteren akranlarıyla birlikte eğitim alabilecek her türdeki özel eğitim gerektiren öğrencinin devam ettiği okullarda bir hizmet alanı olarak görülmesini </a:t>
            </a:r>
            <a:r>
              <a:rPr lang="tr-TR" altLang="tr-TR" sz="2800" b="0" dirty="0" smtClean="0"/>
              <a:t>ve bazı tedbirlerin alınmasını gerektirmektedir.</a:t>
            </a:r>
          </a:p>
          <a:p>
            <a:endParaRPr lang="tr-TR" altLang="tr-TR" sz="2800" b="0" dirty="0" smtClean="0"/>
          </a:p>
        </p:txBody>
      </p:sp>
      <p:sp>
        <p:nvSpPr>
          <p:cNvPr id="4" name="3 Slayt Numarası Yer Tutucusu"/>
          <p:cNvSpPr>
            <a:spLocks noGrp="1"/>
          </p:cNvSpPr>
          <p:nvPr>
            <p:ph type="sldNum" sz="quarter" idx="12"/>
          </p:nvPr>
        </p:nvSpPr>
        <p:spPr/>
        <p:txBody>
          <a:bodyPr/>
          <a:lstStyle/>
          <a:p>
            <a:pPr>
              <a:defRPr/>
            </a:pPr>
            <a:fld id="{CB66C0A6-1E0D-4D61-86D8-7AF765811F16}" type="slidenum">
              <a:rPr lang="tr-TR" smtClean="0">
                <a:solidFill>
                  <a:srgbClr val="FF0000"/>
                </a:solidFill>
              </a:rPr>
              <a:pPr>
                <a:defRPr/>
              </a:pPr>
              <a:t>7</a:t>
            </a:fld>
            <a:endParaRPr lang="tr-TR">
              <a:solidFill>
                <a:srgbClr val="FF0000"/>
              </a:solidFill>
            </a:endParaRPr>
          </a:p>
        </p:txBody>
      </p:sp>
    </p:spTree>
    <p:extLst>
      <p:ext uri="{BB962C8B-B14F-4D97-AF65-F5344CB8AC3E}">
        <p14:creationId xmlns:p14="http://schemas.microsoft.com/office/powerpoint/2010/main" xmlns="" val="2374790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2 İçerik Yer Tutucusu"/>
          <p:cNvSpPr>
            <a:spLocks noGrp="1"/>
          </p:cNvSpPr>
          <p:nvPr>
            <p:ph idx="1"/>
          </p:nvPr>
        </p:nvSpPr>
        <p:spPr>
          <a:xfrm>
            <a:off x="822325" y="1100138"/>
            <a:ext cx="7521575" cy="5043506"/>
          </a:xfrm>
        </p:spPr>
        <p:txBody>
          <a:bodyPr>
            <a:noAutofit/>
          </a:bodyPr>
          <a:lstStyle/>
          <a:p>
            <a:pPr algn="just"/>
            <a:r>
              <a:rPr lang="tr-TR" altLang="tr-TR" sz="2800" b="0" dirty="0" smtClean="0"/>
              <a:t>    Kaynaştırma uygulamaları temel bazı ilkeler çerçevesinde yürütüldüğünde anlamlılık kazanmakta ve öğrenciye maksimum yaşam deneyimi sağlamaktadır.</a:t>
            </a:r>
          </a:p>
          <a:p>
            <a:pPr algn="just"/>
            <a:endParaRPr lang="tr-TR" altLang="tr-TR" sz="2800" b="0" dirty="0" smtClean="0"/>
          </a:p>
          <a:p>
            <a:pPr lvl="1" algn="just">
              <a:buClrTx/>
            </a:pPr>
            <a:r>
              <a:rPr lang="tr-TR" altLang="tr-TR" sz="2800" i="1" dirty="0" smtClean="0"/>
              <a:t>Özel eğitim gerektiren öğrencinin akranlarıyla aynı kurumda eğitim görme hakkı vardır. </a:t>
            </a:r>
          </a:p>
          <a:p>
            <a:pPr lvl="1" algn="just">
              <a:buClrTx/>
            </a:pPr>
            <a:r>
              <a:rPr lang="tr-TR" altLang="tr-TR" sz="2800" i="1" dirty="0" smtClean="0"/>
              <a:t>Kaynaştırma eğitimi, özel ve genel eğitimin ayrılmaz bir parçasıdır.</a:t>
            </a:r>
          </a:p>
          <a:p>
            <a:pPr lvl="1" algn="just">
              <a:buClrTx/>
            </a:pPr>
            <a:r>
              <a:rPr lang="tr-TR" altLang="tr-TR" sz="2800" i="1" dirty="0" smtClean="0"/>
              <a:t>Hizmetler yetersizliğe değil eğitim gereksinimine göre planlanmalıdır. </a:t>
            </a:r>
          </a:p>
          <a:p>
            <a:pPr algn="just"/>
            <a:endParaRPr lang="tr-TR" altLang="tr-TR" sz="2800" b="0" dirty="0" smtClean="0"/>
          </a:p>
          <a:p>
            <a:pPr algn="just"/>
            <a:endParaRPr lang="tr-TR" altLang="tr-TR" sz="2800" dirty="0" smtClean="0"/>
          </a:p>
        </p:txBody>
      </p:sp>
      <p:sp>
        <p:nvSpPr>
          <p:cNvPr id="4" name="3 Slayt Numarası Yer Tutucusu"/>
          <p:cNvSpPr>
            <a:spLocks noGrp="1"/>
          </p:cNvSpPr>
          <p:nvPr>
            <p:ph type="sldNum" sz="quarter" idx="12"/>
          </p:nvPr>
        </p:nvSpPr>
        <p:spPr/>
        <p:txBody>
          <a:bodyPr/>
          <a:lstStyle/>
          <a:p>
            <a:pPr>
              <a:defRPr/>
            </a:pPr>
            <a:fld id="{B4AF8A0D-1AF9-4330-B370-790E096CEC88}" type="slidenum">
              <a:rPr lang="tr-TR" smtClean="0">
                <a:solidFill>
                  <a:srgbClr val="FF0000"/>
                </a:solidFill>
              </a:rPr>
              <a:pPr>
                <a:defRPr/>
              </a:pPr>
              <a:t>8</a:t>
            </a:fld>
            <a:endParaRPr lang="tr-TR">
              <a:solidFill>
                <a:srgbClr val="FF0000"/>
              </a:solidFill>
            </a:endParaRPr>
          </a:p>
        </p:txBody>
      </p:sp>
    </p:spTree>
    <p:extLst>
      <p:ext uri="{BB962C8B-B14F-4D97-AF65-F5344CB8AC3E}">
        <p14:creationId xmlns:p14="http://schemas.microsoft.com/office/powerpoint/2010/main" xmlns="" val="88819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2 İçerik Yer Tutucusu"/>
          <p:cNvSpPr>
            <a:spLocks noGrp="1"/>
          </p:cNvSpPr>
          <p:nvPr>
            <p:ph idx="1"/>
          </p:nvPr>
        </p:nvSpPr>
        <p:spPr>
          <a:xfrm>
            <a:off x="822325" y="1100138"/>
            <a:ext cx="7521575" cy="5043506"/>
          </a:xfrm>
        </p:spPr>
        <p:txBody>
          <a:bodyPr>
            <a:noAutofit/>
          </a:bodyPr>
          <a:lstStyle/>
          <a:p>
            <a:pPr lvl="1">
              <a:buClrTx/>
              <a:buFont typeface="Arial" panose="020B0604020202020204" pitchFamily="34" charset="0"/>
              <a:buChar char="•"/>
            </a:pPr>
            <a:r>
              <a:rPr lang="tr-TR" altLang="tr-TR" sz="2800" i="1" dirty="0" smtClean="0"/>
              <a:t>Karar verme süreci aile-okul-eğitsel tanılama sürecine göre gerçekleşir.</a:t>
            </a:r>
          </a:p>
          <a:p>
            <a:pPr lvl="1">
              <a:buClrTx/>
              <a:buFont typeface="Arial" panose="020B0604020202020204" pitchFamily="34" charset="0"/>
              <a:buChar char="•"/>
            </a:pPr>
            <a:r>
              <a:rPr lang="tr-TR" altLang="tr-TR" sz="2800" i="1" dirty="0" smtClean="0"/>
              <a:t>Süreçte okul – aile ve çevre işbirliği esastır.</a:t>
            </a:r>
          </a:p>
          <a:p>
            <a:pPr lvl="1">
              <a:buClrTx/>
              <a:buFont typeface="Arial" panose="020B0604020202020204" pitchFamily="34" charset="0"/>
              <a:buChar char="•"/>
            </a:pPr>
            <a:r>
              <a:rPr lang="tr-TR" altLang="tr-TR" sz="2800" i="1" dirty="0" smtClean="0"/>
              <a:t>Kaynaştırma eğitimine erken başlamak esastır. </a:t>
            </a:r>
          </a:p>
          <a:p>
            <a:pPr lvl="1">
              <a:buClrTx/>
              <a:buFont typeface="Arial" panose="020B0604020202020204" pitchFamily="34" charset="0"/>
              <a:buChar char="•"/>
            </a:pPr>
            <a:r>
              <a:rPr lang="tr-TR" altLang="tr-TR" sz="2800" i="1" dirty="0" smtClean="0"/>
              <a:t>Kaynaştırma eğitiminde bireysel farklılıklar esastır.</a:t>
            </a:r>
          </a:p>
          <a:p>
            <a:pPr lvl="1">
              <a:buClrTx/>
              <a:buFont typeface="Arial" panose="020B0604020202020204" pitchFamily="34" charset="0"/>
              <a:buChar char="•"/>
            </a:pPr>
            <a:r>
              <a:rPr lang="tr-TR" altLang="tr-TR" sz="2800" i="1" dirty="0" smtClean="0"/>
              <a:t>Eğitim planlanırken duyu kalıntısından yararlanmak esastır.</a:t>
            </a:r>
          </a:p>
          <a:p>
            <a:pPr lvl="1">
              <a:buClrTx/>
              <a:buFont typeface="Arial" panose="020B0604020202020204" pitchFamily="34" charset="0"/>
              <a:buChar char="•"/>
            </a:pPr>
            <a:r>
              <a:rPr lang="tr-TR" altLang="tr-TR" sz="2800" i="1" dirty="0" smtClean="0"/>
              <a:t>Gönüllülük, sevgi, sabır, gayret gerekmektedir.</a:t>
            </a:r>
          </a:p>
          <a:p>
            <a:pPr lvl="1">
              <a:buClrTx/>
              <a:buFont typeface="Arial" panose="020B0604020202020204" pitchFamily="34" charset="0"/>
              <a:buChar char="•"/>
            </a:pPr>
            <a:r>
              <a:rPr lang="tr-TR" altLang="tr-TR" sz="2800" i="1" dirty="0" smtClean="0"/>
              <a:t>Eğitim öğrenciyi toplumun bir parçası haline getirmeyi amaçlar</a:t>
            </a:r>
          </a:p>
          <a:p>
            <a:pPr>
              <a:buFont typeface="Arial" panose="020B0604020202020204" pitchFamily="34" charset="0"/>
              <a:buChar char="•"/>
            </a:pPr>
            <a:endParaRPr lang="tr-TR" altLang="tr-TR" sz="2800" dirty="0" smtClean="0"/>
          </a:p>
        </p:txBody>
      </p:sp>
      <p:sp>
        <p:nvSpPr>
          <p:cNvPr id="4" name="3 Slayt Numarası Yer Tutucusu"/>
          <p:cNvSpPr>
            <a:spLocks noGrp="1"/>
          </p:cNvSpPr>
          <p:nvPr>
            <p:ph type="sldNum" sz="quarter" idx="12"/>
          </p:nvPr>
        </p:nvSpPr>
        <p:spPr/>
        <p:txBody>
          <a:bodyPr/>
          <a:lstStyle/>
          <a:p>
            <a:pPr>
              <a:defRPr/>
            </a:pPr>
            <a:fld id="{26976FD7-A2EF-4F7B-B501-C85D7004FDAA}" type="slidenum">
              <a:rPr lang="tr-TR" smtClean="0">
                <a:solidFill>
                  <a:srgbClr val="FF0000"/>
                </a:solidFill>
              </a:rPr>
              <a:pPr>
                <a:defRPr/>
              </a:pPr>
              <a:t>9</a:t>
            </a:fld>
            <a:endParaRPr lang="tr-TR">
              <a:solidFill>
                <a:srgbClr val="FF0000"/>
              </a:solidFill>
            </a:endParaRPr>
          </a:p>
        </p:txBody>
      </p:sp>
    </p:spTree>
    <p:extLst>
      <p:ext uri="{BB962C8B-B14F-4D97-AF65-F5344CB8AC3E}">
        <p14:creationId xmlns:p14="http://schemas.microsoft.com/office/powerpoint/2010/main" xmlns="" val="383564255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45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çılar">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1- 13.08.2013 TR_2009_1019_presentation (2)</Template>
  <TotalTime>109</TotalTime>
  <Words>1154</Words>
  <Application>Microsoft Office PowerPoint</Application>
  <PresentationFormat>Ekran Gösterisi (4:3)</PresentationFormat>
  <Paragraphs>201</Paragraphs>
  <Slides>41</Slides>
  <Notes>1</Notes>
  <HiddenSlides>0</HiddenSlides>
  <MMClips>0</MMClips>
  <ScaleCrop>false</ScaleCrop>
  <HeadingPairs>
    <vt:vector size="4" baseType="variant">
      <vt:variant>
        <vt:lpstr>Tema</vt:lpstr>
      </vt:variant>
      <vt:variant>
        <vt:i4>2</vt:i4>
      </vt:variant>
      <vt:variant>
        <vt:lpstr>Slayt Başlıkları</vt:lpstr>
      </vt:variant>
      <vt:variant>
        <vt:i4>41</vt:i4>
      </vt:variant>
    </vt:vector>
  </HeadingPairs>
  <TitlesOfParts>
    <vt:vector size="43" baseType="lpstr">
      <vt:lpstr>Blank Presentation</vt:lpstr>
      <vt:lpstr>Açılar</vt:lpstr>
      <vt:lpstr>Slayt 1</vt:lpstr>
      <vt:lpstr>Özel Eğitim İhtİyacI Olan Bİreyler;</vt:lpstr>
      <vt:lpstr>Slayt 3</vt:lpstr>
      <vt:lpstr>KaynaştIrma-Bütünleştİrme UygulamalarI</vt:lpstr>
      <vt:lpstr>Slayt 5</vt:lpstr>
      <vt:lpstr>Slayt 6</vt:lpstr>
      <vt:lpstr>Slayt 7</vt:lpstr>
      <vt:lpstr>Slayt 8</vt:lpstr>
      <vt:lpstr>Slayt 9</vt:lpstr>
      <vt:lpstr>Slayt 10</vt:lpstr>
      <vt:lpstr>Slayt 11</vt:lpstr>
      <vt:lpstr>BÜTÜNLEŞTİRME NEDİR? </vt:lpstr>
      <vt:lpstr>Slayt 13</vt:lpstr>
      <vt:lpstr>Slayt 14</vt:lpstr>
      <vt:lpstr>NEDEN BÜTÜNLEŞTİRME?</vt:lpstr>
      <vt:lpstr>Slayt 16</vt:lpstr>
      <vt:lpstr>Slayt 17</vt:lpstr>
      <vt:lpstr>Bütünleştİrmenİn İlkelerİ</vt:lpstr>
      <vt:lpstr>Slayt 19</vt:lpstr>
      <vt:lpstr>Slayt 20</vt:lpstr>
      <vt:lpstr>Slayt 21</vt:lpstr>
      <vt:lpstr>Slayt 22</vt:lpstr>
      <vt:lpstr>Slayt 23</vt:lpstr>
      <vt:lpstr>BÜTÜNLEŞTİRME KİMLERİ KAPSAR?</vt:lpstr>
      <vt:lpstr>BÜTÜNLEŞTİRMENİN YARARLARI</vt:lpstr>
      <vt:lpstr>Slayt 26</vt:lpstr>
      <vt:lpstr>Slayt 27</vt:lpstr>
      <vt:lpstr>Slayt 28</vt:lpstr>
      <vt:lpstr>Slayt 29</vt:lpstr>
      <vt:lpstr>Slayt 30</vt:lpstr>
      <vt:lpstr>Slayt 31</vt:lpstr>
      <vt:lpstr>BÜTÜNLEŞTİRME UYGULAMALARINDA GÖREVVE SORUMLULUKLAR</vt:lpstr>
      <vt:lpstr>Slayt 33</vt:lpstr>
      <vt:lpstr>Slayt 34</vt:lpstr>
      <vt:lpstr>Slayt 35</vt:lpstr>
      <vt:lpstr>Slayt 36</vt:lpstr>
      <vt:lpstr>Slayt 37</vt:lpstr>
      <vt:lpstr>Slayt 38</vt:lpstr>
      <vt:lpstr>Slayt 39</vt:lpstr>
      <vt:lpstr>Slayt 40</vt:lpstr>
      <vt:lpstr>Slayt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Pinar CELIKER</dc:creator>
  <cp:lastModifiedBy>umithoca</cp:lastModifiedBy>
  <cp:revision>28</cp:revision>
  <dcterms:created xsi:type="dcterms:W3CDTF">2014-02-26T07:03:22Z</dcterms:created>
  <dcterms:modified xsi:type="dcterms:W3CDTF">2016-04-03T13:34:46Z</dcterms:modified>
</cp:coreProperties>
</file>