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9" r:id="rId2"/>
    <p:sldId id="295" r:id="rId3"/>
    <p:sldId id="285" r:id="rId4"/>
    <p:sldId id="311" r:id="rId5"/>
    <p:sldId id="286" r:id="rId6"/>
    <p:sldId id="334" r:id="rId7"/>
    <p:sldId id="335" r:id="rId8"/>
    <p:sldId id="315" r:id="rId9"/>
    <p:sldId id="316" r:id="rId10"/>
    <p:sldId id="321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286" autoAdjust="0"/>
  </p:normalViewPr>
  <p:slideViewPr>
    <p:cSldViewPr>
      <p:cViewPr>
        <p:scale>
          <a:sx n="80" d="100"/>
          <a:sy n="80" d="100"/>
        </p:scale>
        <p:origin x="-1044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400A79-39E9-4731-9701-794A65805D33}" type="datetimeFigureOut">
              <a:rPr lang="tr-TR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A86EB5-2CA0-4C98-AE99-C4F10FE9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96883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dirty="0" smtClean="0"/>
              <a:t>DEMOKRASİ VE DEMOKRATİKLEŞME: HALKIN YÖNETİMİ, HALKIN KATILIMI</a:t>
            </a:r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297F1-262A-4811-A538-80C0F6AF478A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86EB5-2CA0-4C98-AE99-C4F10FE9949E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313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EA472C0-45DD-4AB0-81E2-5010FEEC575A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880DC40-3893-41BD-9A9A-040BDBF3C66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50ECF-CABC-4456-9011-25AC807E1E02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A2A3A-37F2-4039-A1B8-1A888F3474D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A3F19-6D9C-4EC7-8FD8-B1D9576EE0E2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386CE-F922-4F6F-B335-E6F2D68C9FE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CA9C350-6A8B-4FF9-9FC7-C7303CFB81E1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C3329F8-264B-405B-B367-BFD17E9CA70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5C358186-517D-49BA-AEBF-C4BF69B2EF4B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B101EAF-9043-4237-99A5-93961B2B74E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2D1F4-DAF2-4C7D-8CA1-92B907F7510D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32B78-ACC7-42F6-9E9F-C2D862DA4AC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811D2-1FB4-4A80-88AD-B7D5D76DAB96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A87B-761B-4A94-86BC-ED5D3AE7B5E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BA507A7-7309-48F2-A769-B453133AB968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2F54CF5-C160-4E97-98E2-213E9624F35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82BA5-D403-41C6-800B-0DA565A78860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6011B-C6E4-4F6D-9B85-3A560F24A2A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7E120A5-4C5A-4A4C-A641-A4C045A95EE3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6C28B58-EE14-4358-929E-6C6C5C2142A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165A7F1-29A7-4A1F-880D-4A941CCF0DA6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6A42AE1-D670-4DD9-BB23-7A56C1230F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BF7AE6-74DC-4D7F-89D8-58A733BD7C6B}" type="datetimeFigureOut">
              <a:rPr lang="tr-TR" smtClean="0"/>
              <a:pPr>
                <a:defRPr/>
              </a:pPr>
              <a:t>03.04.2016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04A9BD-2974-48D4-8ED2-A44429FCBA9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4800" b="1" dirty="0" smtClean="0">
                <a:solidFill>
                  <a:srgbClr val="FF0000"/>
                </a:solidFill>
              </a:rPr>
              <a:t>ETKİLİ SINIF YÖNETİMİ</a:t>
            </a:r>
            <a:endParaRPr lang="tr-TR" sz="48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Rectangle 5"/>
          <p:cNvSpPr>
            <a:spLocks noGrp="1"/>
          </p:cNvSpPr>
          <p:nvPr>
            <p:ph type="subTitle" idx="1"/>
          </p:nvPr>
        </p:nvSpPr>
        <p:spPr>
          <a:xfrm>
            <a:off x="2159224" y="4365104"/>
            <a:ext cx="6984776" cy="1656184"/>
          </a:xfrm>
        </p:spPr>
        <p:txBody>
          <a:bodyPr anchor="t">
            <a:norm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tr-TR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İSTENMEYEN DAVRANIŞLARLA BAŞA ÇIKMA ÖNERİLERİ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Akademik başarısızlıkları yüzünden kendilerini değersiz hissetmelerine ve özgüvenlerinin yitirmelerine izin vermeyin</a:t>
            </a:r>
          </a:p>
          <a:p>
            <a:r>
              <a:rPr lang="tr-T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Olumlu yönde gelişeceklerine inandığımızı ve iyimser beklentiler içinde olduğumuzu hissettirmeliyiz</a:t>
            </a:r>
          </a:p>
          <a:p>
            <a:r>
              <a:rPr lang="tr-T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Ödül ve ceza sistemini, koşullara göre farklılaşan esnek bir anlayış içimde yapılandırmalıyız</a:t>
            </a:r>
          </a:p>
          <a:p>
            <a:r>
              <a:rPr lang="tr-T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Ders dışı zamanlarda da öğrencilerle vakit geçirmek için fırsatlar yaratmalıyız</a:t>
            </a:r>
          </a:p>
          <a:p>
            <a:endParaRPr lang="tr-T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35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SINIF YÖNETİMİ NEDİR?</a:t>
            </a:r>
          </a:p>
        </p:txBody>
      </p:sp>
      <p:sp>
        <p:nvSpPr>
          <p:cNvPr id="37891" name="Rectangle 3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507288" cy="3816424"/>
          </a:xfrm>
          <a:noFill/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Etkili bir düzen oluşturmaktır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Sınıfa/derse iyi hazırlanmaktır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güdülemektir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Güvenli ve rahat bir öğrenme ortamı sağlamaktır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öz-saygılarını geliştirmektir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Derste yaratıcı ve hayalci olmaktır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052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SINIF YÖNETİMİ NEDEN ÖNEMLİDİR?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748328" y="1700808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tr-TR" sz="2000" dirty="0" smtClean="0">
              <a:solidFill>
                <a:schemeClr val="tx2"/>
              </a:solidFill>
            </a:endParaRPr>
          </a:p>
          <a:p>
            <a:endParaRPr lang="tr-TR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Yapılan işten (öğretmenlikten) memnuniyet duyma ve keyif alma öğrencilere işbirliği yaptırabilmeye bağlıdır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Gerekli hazırlık ve düzenlemeler</a:t>
            </a:r>
          </a:p>
        </p:txBody>
      </p:sp>
      <p:sp>
        <p:nvSpPr>
          <p:cNvPr id="37891" name="Rectangle 3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507288" cy="3490962"/>
          </a:xfrm>
          <a:noFill/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Sınıfın Fiziki Ortamının Düzenlenmesi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Sınıf Atmosferinin Hazırlanması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Sınıf kurallarının Oluşturulması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21157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FİZİKİ ORTAMIN DÜZENLENMESİ</a:t>
            </a:r>
          </a:p>
        </p:txBody>
      </p:sp>
      <p:sp>
        <p:nvSpPr>
          <p:cNvPr id="43011" name="Rectangle 3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86409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İyi bir sınıf düzeni;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Ö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ğrenciyi motive etmede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Öğrencinin başarısını artırmada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Öğrenilenlerin hazırlanmasında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Öğrencilerin birlikte çalışma alışkanlığı kazanmalarında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Akran iletişiminin ve etkileşiminin gelişmesinde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Olumlu bir öğrenme ortamının oluşmasında </a:t>
            </a:r>
            <a:r>
              <a:rPr lang="tr-TR" u="sng" dirty="0" smtClean="0">
                <a:latin typeface="Times New Roman" pitchFamily="18" charset="0"/>
                <a:cs typeface="Times New Roman" pitchFamily="18" charset="0"/>
              </a:rPr>
              <a:t>etkilidir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67600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OLUMLU ATMOSFERİN OLUŞTURULMASI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Öğrencilerin en iyi öğrendikleri ortam rahat ve olumlu atmosfere sahip bir sınıf ortamıdır.</a:t>
            </a:r>
          </a:p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Sınıf içi etkinlikleri birlik ve beraberliği oluşturacak, ilişkileri olumlu geliştirecek şekilde planlanmalı ve bu etkinlikler sınıf rutinine dönüştürülmelidir.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7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 anchor="ctr"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SINIF KURALLARININ OLUŞTURULMASI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derste kurallar birlikte belirlenmeli.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 tarafından hatırlanabilmesi için kısa ve yalın olmalı.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Kurallara uyulduğunda veya uyulmadığında olası sonuçlar öğrencilere anlatılmalı.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Kurallar olumlu bir dilde yazılmalı.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Kural sayısı yaş grubuna göre 3-8 arasında olmalıdır.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Yapılan etkinliklere göre kurallarda değişiklik yapılabileceği öğrencilere açıklanmalıdır.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Kurallarının resimlerinin bulunduğu ya da yazılı olduğu bir tablo sınıfa asılmalıdır.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0655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İSTENMEYEN DAVRANIŞLARIN NEDENLERİ</a:t>
            </a:r>
          </a:p>
        </p:txBody>
      </p:sp>
      <p:sp>
        <p:nvSpPr>
          <p:cNvPr id="44035" name="Rectangle 3"/>
          <p:cNvSpPr>
            <a:spLocks noGrp="1"/>
          </p:cNvSpPr>
          <p:nvPr>
            <p:ph sz="quarter" idx="1"/>
          </p:nvPr>
        </p:nvSpPr>
        <p:spPr>
          <a:xfrm>
            <a:off x="457200" y="1781646"/>
            <a:ext cx="8229600" cy="4311650"/>
          </a:xfrm>
          <a:noFill/>
        </p:spPr>
        <p:txBody>
          <a:bodyPr/>
          <a:lstStyle/>
          <a:p>
            <a:pPr marL="365760" lvl="1" indent="0" eaLnBrk="1" hangingPunct="1">
              <a:spcBef>
                <a:spcPct val="0"/>
              </a:spcBef>
              <a:buNone/>
            </a:pPr>
            <a:endParaRPr lang="tr-TR" sz="2800" dirty="0" smtClean="0">
              <a:solidFill>
                <a:schemeClr val="tx2"/>
              </a:solidFill>
            </a:endParaRP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Güç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İntikam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Dikkat çekme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Kendi başına bırakılma isteği (</a:t>
            </a:r>
            <a:r>
              <a:rPr lang="tr-TR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örn</a:t>
            </a: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ilgisizlik veya yetersizlik hissi)</a:t>
            </a:r>
          </a:p>
        </p:txBody>
      </p:sp>
    </p:spTree>
    <p:extLst>
      <p:ext uri="{BB962C8B-B14F-4D97-AF65-F5344CB8AC3E}">
        <p14:creationId xmlns=""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İSTENMEYEN DAVRANIŞLARLA BAŞA ÇIKMA ÖNERİLERİ</a:t>
            </a:r>
          </a:p>
        </p:txBody>
      </p:sp>
      <p:sp>
        <p:nvSpPr>
          <p:cNvPr id="44035" name="Rectangle 3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608512"/>
          </a:xfrm>
          <a:noFill/>
        </p:spPr>
        <p:txBody>
          <a:bodyPr>
            <a:normAutofit/>
          </a:bodyPr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Öncelikle sorunu doğru anlamalıyız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Sorunlu davranış ortaya çıktığı süreçte izleyerek raporlaştırmalıyız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Sıklığı, yaygınlığı ve yoğunluğunu belirlemeliyiz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 davranışlar karşısında hoşgörülü ve kararlı bir tutum sergilemeliyiz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Olumlu benlik algısı ve sağlıklı kişilik yapısına kavuşabilmeleri için olumlu etkinliklere yönlendirmeliyiz.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1584</TotalTime>
  <Words>322</Words>
  <Application>Microsoft Office PowerPoint</Application>
  <PresentationFormat>Ekran Gösterisi (4:3)</PresentationFormat>
  <Paragraphs>59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 ETKİLİ SINIF YÖNETİMİ</vt:lpstr>
      <vt:lpstr>SINIF YÖNETİMİ NEDİR?</vt:lpstr>
      <vt:lpstr>SINIF YÖNETİMİ NEDEN ÖNEMLİDİR?</vt:lpstr>
      <vt:lpstr>Gerekli hazırlık ve düzenlemeler</vt:lpstr>
      <vt:lpstr>FİZİKİ ORTAMIN DÜZENLENMESİ</vt:lpstr>
      <vt:lpstr>OLUMLU ATMOSFERİN OLUŞTURULMASI</vt:lpstr>
      <vt:lpstr>SINIF KURALLARININ OLUŞTURULMASI</vt:lpstr>
      <vt:lpstr>İSTENMEYEN DAVRANIŞLARIN NEDENLERİ</vt:lpstr>
      <vt:lpstr>İSTENMEYEN DAVRANIŞLARLA BAŞA ÇIKMA ÖNERİLERİ</vt:lpstr>
      <vt:lpstr>İSTENMEYEN DAVRANIŞLARLA BAŞA ÇIKMA ÖNERİLERİ</vt:lpstr>
    </vt:vector>
  </TitlesOfParts>
  <Company>Katilimsiz.Com @ necooy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FSMazlum</dc:creator>
  <cp:lastModifiedBy>umithoca</cp:lastModifiedBy>
  <cp:revision>113</cp:revision>
  <dcterms:created xsi:type="dcterms:W3CDTF">2012-08-24T19:02:15Z</dcterms:created>
  <dcterms:modified xsi:type="dcterms:W3CDTF">2016-04-03T13:39:53Z</dcterms:modified>
</cp:coreProperties>
</file>