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FF0000"/>
                </a:solidFill>
              </a:rPr>
              <a:t>DESTEK EĞİTİM ODASI İŞLEYİŞ USUL VE ESASLARI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Kimler Eğitim Görebilir?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Destek eğitim odasında, okul ve kurumlarda, kaynaştırma/bütünleştirme yoluyla eğitim uygulaması kapsamında </a:t>
            </a:r>
            <a:r>
              <a:rPr lang="tr-TR" i="1" dirty="0" smtClean="0">
                <a:solidFill>
                  <a:srgbClr val="FF0000"/>
                </a:solidFill>
              </a:rPr>
              <a:t>yetersizliği olmayan akranlarıyla birlikte aynı sınıfta eğitimlerine devam eden özel eğitim ihtiyacı olan öğrenciler ile özel yetenekli öğrenciler eğitim görebilir. 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Hangi Öğrencilerin Hangi Derslerden Ne Zaman Eğitim </a:t>
            </a:r>
            <a:br>
              <a:rPr lang="tr-TR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Alacağı Nasıl Belirlenir?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Destek eğitim odasında eğitim alacak öğrenciler ile destek eğitim alacağı dersler,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BEP geliştirme biriminin önerileri doğrultusunda </a:t>
            </a:r>
            <a:r>
              <a:rPr lang="tr-TR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rehberlik ve danışma hizmetleri yürütme komisyonunca eğitim öğretim yılı başında belirlenir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tr-TR" dirty="0" smtClean="0"/>
              <a:t> Ancak; ihtiyaç halinde söz konusu planlama eğitim öğretim yılı içerisinde </a:t>
            </a:r>
            <a:r>
              <a:rPr lang="tr-TR" dirty="0" smtClean="0">
                <a:solidFill>
                  <a:srgbClr val="00B0F0"/>
                </a:solidFill>
              </a:rPr>
              <a:t>revize</a:t>
            </a:r>
            <a:r>
              <a:rPr lang="tr-TR" dirty="0" smtClean="0"/>
              <a:t> edilebilir.</a:t>
            </a:r>
          </a:p>
          <a:p>
            <a:r>
              <a:rPr lang="tr-TR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eğitim ihtiyacı olan her 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öğrencinin </a:t>
            </a:r>
            <a:r>
              <a:rPr lang="tr-TR" dirty="0" smtClean="0"/>
              <a:t>ihtiyacı doğrultusunda bu eğitimden yararlanması sağlanır.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verilen destek eğitim hizmetleri </a:t>
            </a:r>
            <a:r>
              <a:rPr lang="tr-TR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okulun veya kurumun ders saatleri içinde </a:t>
            </a:r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yapılır. </a:t>
            </a:r>
          </a:p>
          <a:p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öncelikli olarak öğrencinin kayıtlı olduğu sınıfta o ders saatinde okutulan derse ilişkin eğitim verilir. </a:t>
            </a:r>
          </a:p>
          <a:p>
            <a:r>
              <a:rPr lang="tr-TR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Ancak; destek eğitim odasından yararlanacak özel eğitim ihtiyacı olan öğrenciler için hazırlanan program doğrultusunda öğrencinin kayıtlı olduğu sınıfta o ders saatinde okutulan dersten farklı bir ders, haftalık ders çizelgesinde yer alan ders saatleri tamamlanmak kaydı ile verilebilir.</a:t>
            </a:r>
            <a:endParaRPr lang="tr-TR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u="sng" dirty="0" smtClean="0">
                <a:solidFill>
                  <a:srgbClr val="FF0000"/>
                </a:solidFill>
              </a:rPr>
              <a:t>Bir Öğrenci Destek Eğitim Odasında Haftada Kaç Saat Eğitim Alabilir?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Öğrencinin destek eğitim odasında alacağı haftalık ders saati, </a:t>
            </a:r>
            <a:r>
              <a:rPr lang="tr-TR" dirty="0" smtClean="0">
                <a:solidFill>
                  <a:srgbClr val="FF0000"/>
                </a:solidFill>
              </a:rPr>
              <a:t>haftalık toplam ders saatinin %40’ını aşmayacak </a:t>
            </a:r>
            <a:r>
              <a:rPr lang="tr-TR" dirty="0" smtClean="0"/>
              <a:t>şekilde planlanır.</a:t>
            </a:r>
          </a:p>
          <a:p>
            <a:endParaRPr lang="tr-TR" dirty="0" smtClean="0"/>
          </a:p>
          <a:p>
            <a:r>
              <a:rPr lang="tr-TR" dirty="0" smtClean="0"/>
              <a:t>Örneğin; haftalık 30 ders saati öğrenim gören bir öğrenci için söz konusu planlama </a:t>
            </a:r>
            <a:r>
              <a:rPr lang="tr-TR" b="1" i="1" dirty="0" smtClean="0"/>
              <a:t>en fazla 12 ders saati (30x40/100 = 12) olacak şekilde uygulanır.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/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Öğrencilere Grup Oluşturularak Eğitim Verilebilir Mi?</a:t>
            </a:r>
            <a:endParaRPr lang="tr-TR" dirty="0" smtClean="0"/>
          </a:p>
          <a:p>
            <a:r>
              <a:rPr lang="tr-TR" dirty="0" smtClean="0"/>
              <a:t>Destek eğitim odasında öğrencilerin eğitim performansları dikkate alınarak birebir eğitim yapılır. </a:t>
            </a:r>
          </a:p>
          <a:p>
            <a:r>
              <a:rPr lang="tr-TR" dirty="0" smtClean="0"/>
              <a:t>Ancak; </a:t>
            </a:r>
            <a:r>
              <a:rPr lang="tr-T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BEP geliştirme birimi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gerektiğinde eğitim performansı aynı seviyede olan öğrencilerle birebir eğitimin yanında en fazla 3 öğrencinin bir arada eğitim alacağı grup eğitimi de yapılması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için karar verebilir.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tr-TR" sz="36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DestekEğitim</a:t>
            </a:r>
            <a:r>
              <a:rPr lang="tr-TR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Odasında Hangi Öğretmenler Görev Alabilir?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i="1" dirty="0" smtClean="0"/>
              <a:t>Destek eğitim odasında öğrencilerin eğitim ihtiyaçlarına göre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öncelikle okulun öğretmenlerinden olmak üzere özel eğitim öğretmenleri,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smtClean="0">
                <a:solidFill>
                  <a:srgbClr val="00B0F0"/>
                </a:solidFill>
              </a:rPr>
              <a:t>sınıf öğretmeni ve alan öğretmenleri ile </a:t>
            </a:r>
            <a:r>
              <a:rPr lang="tr-TR" i="1" dirty="0" smtClean="0">
                <a:solidFill>
                  <a:srgbClr val="FF0000"/>
                </a:solidFill>
              </a:rPr>
              <a:t>RAM’da görevli özel eğitim öğretmenleri ya da diğer okul ve kurumlardaki öğretmenler</a:t>
            </a:r>
            <a:r>
              <a:rPr lang="tr-TR" i="1" dirty="0" smtClean="0"/>
              <a:t> görevlendirilir.</a:t>
            </a:r>
            <a:endParaRPr lang="tr-TR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Destek eğitim odalarında görevlendirilecek öğretmenler için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B0F0"/>
                </a:solidFill>
              </a:rPr>
              <a:t>söz konusu öğretmenler destek eğitim odasında eğitim hizmeti vermeye başlamadan </a:t>
            </a:r>
            <a:r>
              <a:rPr lang="tr-TR" dirty="0" smtClean="0">
                <a:solidFill>
                  <a:srgbClr val="FF0000"/>
                </a:solidFill>
              </a:rPr>
              <a:t>önce,il/ilçe özel eğitim hizmetleri kurulunca gerçekleştirilecek planlama kapsamında il/ilçe millî eğitim müdürlüklerince engel türü ve özellikleri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B0F0"/>
                </a:solidFill>
              </a:rPr>
              <a:t>özel eğitim yöntem ve teknikleri ile gerekli diğer konuları kapsayacak eğitim seminerleri</a:t>
            </a:r>
            <a:r>
              <a:rPr lang="tr-TR" dirty="0" smtClean="0"/>
              <a:t> düzenlenir.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Sınıf Öğretmenleri Destek Eğitim Odasında Kaç Saate Kadar Görev Alabilir ve  Ücretlendirme Nasıl Yapılır?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Yönetici ve Öğretmenlerin Ders ve Ek Ders Saatlerine İlişkin Karar kapsamındaki yönetici ve öğretmenler dışındaki resmî görevliler </a:t>
            </a:r>
            <a:r>
              <a:rPr lang="tr-T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 sınıf öğretmenlerine</a:t>
            </a:r>
          </a:p>
          <a:p>
            <a:r>
              <a:rPr lang="tr-T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ilköğretim, orta öğretim ve yaygın eğitim kurumlarında haftada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saate kadar </a:t>
            </a:r>
            <a:r>
              <a:rPr lang="tr-TR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ders görevi verilebilir. </a:t>
            </a:r>
          </a:p>
          <a:p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odalarında verilen derslerin ek ders ücreti %25 artırımlı ödenir.</a:t>
            </a:r>
          </a:p>
          <a:p>
            <a:r>
              <a:rPr lang="tr-T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İlkokullarda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sınıf öğretmenleri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öğretmenlerinin derse girdiği saatlerde de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destek eğitim odalarında görevlendirilebilirler.</a:t>
            </a: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/>
              <a:t>     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Branş Öğretmenleri Destek Eğitim Odasında Kaç Saate Kadar Görev Alabilir ve </a:t>
            </a:r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Ücretlendirme Nasıl Yapılır?</a:t>
            </a:r>
          </a:p>
          <a:p>
            <a:pPr algn="ctr"/>
            <a:endParaRPr lang="tr-TR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Aylık karşılığı ders saatini dolduramayan </a:t>
            </a:r>
            <a:r>
              <a:rPr lang="tr-TR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branş öğretmenlerine, dolduramadıkları saat kadar destek eğitim odasında görev verilebilir. </a:t>
            </a:r>
          </a:p>
          <a:p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Aylık karşılığı dışında </a:t>
            </a:r>
            <a:r>
              <a:rPr lang="tr-TR" dirty="0" smtClean="0"/>
              <a:t>destek eğitim odasında girilen derslerin </a:t>
            </a:r>
            <a:r>
              <a:rPr lang="tr-TR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ders ücreti %25 </a:t>
            </a:r>
            <a:r>
              <a:rPr lang="tr-TR" dirty="0" smtClean="0"/>
              <a:t>artırımlı ödenir.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Yöneticileri Destek Eğitim Odasında Ders Görevi Alabilirler Mi?</a:t>
            </a:r>
          </a:p>
          <a:p>
            <a:r>
              <a:rPr lang="tr-TR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yöneticileri</a:t>
            </a:r>
            <a:r>
              <a:rPr lang="tr-TR" dirty="0" smtClean="0"/>
              <a:t> </a:t>
            </a:r>
            <a:r>
              <a:rPr lang="tr-TR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görev alabilirler.</a:t>
            </a:r>
            <a:r>
              <a:rPr lang="tr-TR" dirty="0" smtClean="0"/>
              <a:t> </a:t>
            </a:r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yöneticileri aylık karşılığı girmek durumunda oldukları ders görevlerini tamamladıktan sonra, </a:t>
            </a:r>
            <a:endParaRPr lang="tr-TR" dirty="0" smtClean="0">
              <a:solidFill>
                <a:srgbClr val="FF0000"/>
              </a:solidFill>
            </a:endParaRPr>
          </a:p>
          <a:p>
            <a:pPr algn="ctr"/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haftada 6 saate kadar destek eğitim odalarında görev alabilirler. </a:t>
            </a:r>
          </a:p>
          <a:p>
            <a:r>
              <a:rPr lang="tr-TR" i="1" u="sng" dirty="0" smtClean="0">
                <a:solidFill>
                  <a:srgbClr val="0070C0"/>
                </a:solidFill>
              </a:rPr>
              <a:t>Okul yöneticilerinin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aylık karşılığı dışında </a:t>
            </a:r>
            <a:r>
              <a:rPr lang="tr-TR" i="1" u="sng" dirty="0" smtClean="0">
                <a:solidFill>
                  <a:srgbClr val="0070C0"/>
                </a:solidFill>
              </a:rPr>
              <a:t>Destek Eğitim Odalarında girdikleri derslerin ek ders ücreti %25 artırımlı ödenir.</a:t>
            </a:r>
            <a:endParaRPr lang="tr-TR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 Nedir?</a:t>
            </a:r>
          </a:p>
          <a:p>
            <a:r>
              <a:rPr lang="tr-TR" b="1" i="1" dirty="0" smtClean="0"/>
              <a:t>“Destek Eğitim Odası”, </a:t>
            </a:r>
            <a:r>
              <a:rPr lang="tr-TR" b="1" i="1" dirty="0" smtClean="0">
                <a:solidFill>
                  <a:srgbClr val="FF0000"/>
                </a:solidFill>
              </a:rPr>
              <a:t>okul ve kurumlarda,</a:t>
            </a:r>
            <a:r>
              <a:rPr lang="tr-TR" b="1" i="1" dirty="0" smtClean="0"/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kaynaştırma/bütünleştirme</a:t>
            </a:r>
            <a:r>
              <a:rPr lang="tr-TR" b="1" i="1" dirty="0" smtClean="0"/>
              <a:t> yoluyla eğitim uygulamaları kapsamında </a:t>
            </a:r>
            <a:r>
              <a:rPr lang="tr-TR" b="1" i="1" dirty="0" smtClean="0">
                <a:solidFill>
                  <a:srgbClr val="00B050"/>
                </a:solidFill>
              </a:rPr>
              <a:t>yetersizliği olmayan akranlarıyla birlikte aynı sınıfta eğitimlerine devam eden özel eğitim ihtiyacı olan öğrencilerin sunulan eğitim hizmetlerinden en üst düzeyde yararlanmaları amacıyla </a:t>
            </a:r>
            <a:r>
              <a:rPr lang="tr-TR" b="1" i="1" dirty="0" smtClean="0">
                <a:solidFill>
                  <a:srgbClr val="00B0F0"/>
                </a:solidFill>
              </a:rPr>
              <a:t>özel araç-gereçler ile eğitim materyalleri sağlanarak </a:t>
            </a:r>
            <a:r>
              <a:rPr lang="tr-TR" b="1" i="1" dirty="0" smtClean="0"/>
              <a:t>oluşturulmuş eğitim ortamlarıdır.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tr-TR" dirty="0" smtClean="0"/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Ders Ücreti Karşılığı Görevlendirilen Öğretmenlere Destek Eğitim Odalarında </a:t>
            </a:r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Görev Verilebilir mi?</a:t>
            </a:r>
          </a:p>
          <a:p>
            <a:pPr algn="ctr"/>
            <a:r>
              <a:rPr lang="tr-T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ders ücreti karşılığı çalışan öğretmenlere Destek Eğitim Odasında ders görevi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verilememektedir.</a:t>
            </a:r>
            <a:endParaRPr lang="tr-TR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Eğitim Desteği Alan Öğrencinin Başarı Değerlendirmesi </a:t>
            </a:r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Nasıl Yapılır?</a:t>
            </a:r>
          </a:p>
          <a:p>
            <a:r>
              <a:rPr lang="tr-TR" dirty="0" smtClean="0"/>
              <a:t>Özel eğitim ihtiyacı olan öğrencilerin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takip ettikleri programlar temel alınarak eğitim performansı ve ihtiyaçları doğrultusunda BEP hazırlanır. </a:t>
            </a:r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Bireyselleştirilmiş eğitim programlarında; </a:t>
            </a:r>
          </a:p>
          <a:p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 için gerekli destek eğitim hizmetlerinin türü</a:t>
            </a:r>
            <a:r>
              <a:rPr lang="tr-TR" dirty="0" smtClean="0"/>
              <a:t>,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süresi,</a:t>
            </a:r>
            <a:r>
              <a:rPr lang="tr-TR" dirty="0" smtClean="0"/>
              <a:t>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sıklığı,</a:t>
            </a:r>
            <a:r>
              <a:rPr lang="tr-TR" dirty="0" smtClean="0"/>
              <a:t> </a:t>
            </a:r>
            <a:r>
              <a:rPr lang="tr-TR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kimler tarafından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nerede</a:t>
            </a:r>
            <a:r>
              <a:rPr lang="tr-TR" dirty="0" smtClean="0"/>
              <a:t> ve </a:t>
            </a:r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nasıl sağlanacağına </a:t>
            </a:r>
            <a:r>
              <a:rPr lang="tr-TR" dirty="0" smtClean="0"/>
              <a:t>ilişkin bilgiler yer almalıdır.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tr-TR" dirty="0" smtClean="0"/>
          </a:p>
          <a:p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BEP geliştirme biriminde özel eğitim ihtiyacı olan öğrencinin eğitim sürecinde görev alan tüm öğretmenler yer alır </a:t>
            </a:r>
            <a:r>
              <a:rPr lang="tr-TR" dirty="0" smtClean="0"/>
              <a:t>ve </a:t>
            </a:r>
            <a:r>
              <a:rPr lang="tr-TR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öğrencinin genel başarı değerlendirmesinde sınıfta yapılan değerlendirmenin yanı sıra destek eğitim odasında yapılan değerlendirme sonuçları da dikkate alınır.</a:t>
            </a:r>
            <a:endParaRPr lang="tr-TR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i="1" dirty="0" smtClean="0"/>
              <a:t>Destek eğitim odasında; </a:t>
            </a:r>
            <a:r>
              <a:rPr lang="tr-TR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farklılaştırma ve bireyselleştirmeye yönelik zenginleştirme ve genişletme uygulamaları yapılır.</a:t>
            </a:r>
            <a:r>
              <a:rPr lang="tr-TR" i="1" dirty="0" smtClean="0"/>
              <a:t> </a:t>
            </a:r>
          </a:p>
          <a:p>
            <a:r>
              <a:rPr lang="tr-TR" i="1" dirty="0" smtClean="0"/>
              <a:t>Öğretimin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farklılaştırılmasına yönelik ölçme ve değerlendirme araçları kullanılarak bireyselleştirilmiş eğitim programı doğrultusunda değerlendirme </a:t>
            </a:r>
            <a:r>
              <a:rPr lang="tr-TR" i="1" dirty="0" smtClean="0"/>
              <a:t>yapılır.</a:t>
            </a:r>
          </a:p>
          <a:p>
            <a:pPr>
              <a:buNone/>
            </a:pPr>
            <a:endParaRPr lang="tr-TR" i="1" dirty="0" smtClean="0"/>
          </a:p>
          <a:p>
            <a:pPr algn="ctr"/>
            <a:r>
              <a:rPr lang="tr-TR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Öğrencinin destek eğitim odasında eğitim aldığı derslere ilişkin, değerlendirme süreçlerinde kullanılan ölçme araçları, çalışma kâğıtları/defterleri dönem sonu raporuyla birlikte okul idaresine teslim edilir.</a:t>
            </a:r>
            <a:endParaRPr lang="tr-TR" sz="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pPr algn="ctr"/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Yürütülecek Eğitim Hizmetlerinin Planlaması Kim </a:t>
            </a:r>
          </a:p>
          <a:p>
            <a:pPr algn="ctr"/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Tarafından Yapılır?</a:t>
            </a:r>
          </a:p>
          <a:p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eğitim alacak öğrenciler ile eğitim hizmeti sunacak öğretmenlerin hangi gün ve saatlerde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olacaklarına ilişkin planlama okul yönetimince 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yapılır. </a:t>
            </a:r>
            <a:endPara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Öğrencilerin </a:t>
            </a:r>
            <a:r>
              <a:rPr lang="tr-TR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devam takip vb. durumları okul yönetimince sınıf defteri tutulması yoluyla kayıt altına alınır.</a:t>
            </a:r>
            <a:endParaRPr lang="tr-TR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Uygulamalı Beceri Eğitimleri Nasıl Sunulur?</a:t>
            </a:r>
          </a:p>
          <a:p>
            <a:pPr algn="ctr"/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odasında eğitim alan öğrenciler için uygulamalı beceri eğitimi yapılması gereken derslerde </a:t>
            </a:r>
            <a:r>
              <a:rPr lang="tr-TR" i="1" dirty="0" smtClean="0">
                <a:solidFill>
                  <a:srgbClr val="FF0000"/>
                </a:solidFill>
              </a:rPr>
              <a:t>BEP geliştirme biriminin görüş ve önerileri doğrultusunda, sınıf, atölye, </a:t>
            </a:r>
            <a:r>
              <a:rPr lang="tr-TR" i="1" dirty="0" err="1" smtClean="0">
                <a:solidFill>
                  <a:srgbClr val="FF0000"/>
                </a:solidFill>
              </a:rPr>
              <a:t>laboratuvar</a:t>
            </a:r>
            <a:r>
              <a:rPr lang="tr-TR" i="1" dirty="0" smtClean="0">
                <a:solidFill>
                  <a:srgbClr val="FF0000"/>
                </a:solidFill>
              </a:rPr>
              <a:t> vb. ortamlarda grup içinde birebir eğitim yapılacak şekilde destek eğitim hizmeti 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sunulabilir.</a:t>
            </a: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 algn="ctr"/>
            <a:r>
              <a:rPr lang="tr-T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Odaları İçin Alınacak Olan Malzemeler Nasıl Temin Edilir?</a:t>
            </a:r>
          </a:p>
          <a:p>
            <a:r>
              <a:rPr lang="tr-TR" b="1" i="1" dirty="0" smtClean="0"/>
              <a:t>“Destek Eğitim Odası”nda öğrencilerin </a:t>
            </a:r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 performansı ve ihtiyaçları, yetersizlik türü ve yetenek alanlarına uygun araç-gereç ve </a:t>
            </a:r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 </a:t>
            </a:r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materyalleri bulunur.</a:t>
            </a:r>
            <a:r>
              <a:rPr lang="tr-TR" b="1" i="1" dirty="0" smtClean="0"/>
              <a:t> </a:t>
            </a:r>
            <a:endParaRPr lang="tr-TR" b="1" i="1" dirty="0" smtClean="0"/>
          </a:p>
          <a:p>
            <a:r>
              <a:rPr lang="tr-TR" b="1" i="1" dirty="0" smtClean="0">
                <a:solidFill>
                  <a:srgbClr val="0070C0"/>
                </a:solidFill>
              </a:rPr>
              <a:t>İl/ilçe milli eğitim müdürlükleri, kaynaştırma/bütünleştirme yoluyla eğitim yapılan okul ve kurumlardaki özel eğitim hizmetlerine yönelik derslik, araç-gereç gibi ihtiyaçların sağlanması için tedbir almakla yükümlüdür.</a:t>
            </a:r>
            <a:endParaRPr lang="tr-TR" b="1" i="1" dirty="0" smtClean="0">
              <a:solidFill>
                <a:srgbClr val="0070C0"/>
              </a:solidFill>
            </a:endParaRPr>
          </a:p>
          <a:p>
            <a:pPr algn="ctr"/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 için alınacak malzemeler okul/kurumun bağlı bulunduğu genel müdürlüğün bütçesinden karşılanır.</a:t>
            </a:r>
            <a:endParaRPr lang="tr-TR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ctr"/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Odalarında Sunulan Hizmetlerinin Planlanması ve </a:t>
            </a:r>
          </a:p>
          <a:p>
            <a:pPr algn="ctr"/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Yürütülmesinde RAM’ların Görev ve Sorumlulukları Nelerdir?</a:t>
            </a:r>
          </a:p>
          <a:p>
            <a:r>
              <a:rPr lang="tr-TR" i="1" dirty="0" smtClean="0">
                <a:solidFill>
                  <a:srgbClr val="00B0F0"/>
                </a:solidFill>
              </a:rPr>
              <a:t>Eğitim öğretim yılı başında okullara destek eğitim odaları ile ilgili bilgilendirme yapar.</a:t>
            </a:r>
          </a:p>
          <a:p>
            <a:r>
              <a:rPr lang="tr-TR" i="1" dirty="0" smtClean="0">
                <a:solidFill>
                  <a:srgbClr val="92D050"/>
                </a:solidFill>
              </a:rPr>
              <a:t>Destek eğitim odalarının açılış ve işleyiş sürecinde (odanın dizaynı, BEP hazırlanması) okul ve kurumlara danışmanlık hizmeti verir.</a:t>
            </a:r>
            <a:endParaRPr lang="tr-TR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Eğitim Odası Açmak Zorunlu Mudur?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i="1" dirty="0" smtClean="0"/>
              <a:t>Kaynaştırma/bütünleştirme yoluyla eğitim uygulamaları kapsamında yetersizliği olmayan akranlarıyla birlikte aynı sınıfta eğitimlerine devam eden </a:t>
            </a:r>
            <a:r>
              <a:rPr lang="tr-TR" i="1" dirty="0" smtClean="0">
                <a:solidFill>
                  <a:srgbClr val="FF0000"/>
                </a:solidFill>
              </a:rPr>
              <a:t>özel eğitim ihtiyacı olan öğrenciler ile özel yetenekli öğrencilerin öğrenim gördüğü okul ve kurumlarda </a:t>
            </a:r>
            <a:r>
              <a:rPr lang="tr-TR" b="1" i="1" dirty="0" smtClean="0">
                <a:solidFill>
                  <a:srgbClr val="FF0000"/>
                </a:solidFill>
              </a:rPr>
              <a:t>“Destek Eğitim Odası” açılması zorunludur.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Okullarda Destek Eğitim Odası Nasıl Açılır?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i="1" dirty="0" smtClean="0"/>
              <a:t>Destek eğitim odası, </a:t>
            </a:r>
            <a:r>
              <a:rPr lang="tr-TR" i="1" dirty="0" smtClean="0">
                <a:solidFill>
                  <a:srgbClr val="FF0000"/>
                </a:solidFill>
              </a:rPr>
              <a:t>il/ilçe özel eğitim hizmetleri kurulunun önerisi doğrultusunda </a:t>
            </a:r>
            <a:r>
              <a:rPr lang="tr-TR" i="1" dirty="0" smtClean="0">
                <a:solidFill>
                  <a:srgbClr val="00B0F0"/>
                </a:solidFill>
              </a:rPr>
              <a:t>il/ilçe millî eğitim müdürlükleri tarafından açılır.</a:t>
            </a:r>
            <a:endParaRPr lang="tr-TR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kapsamda izlenmesi gereken işlem basamakları aşağıda yer almaktadır.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• </a:t>
            </a:r>
            <a:r>
              <a:rPr lang="tr-TR" i="1" dirty="0" smtClean="0">
                <a:solidFill>
                  <a:srgbClr val="FF0000"/>
                </a:solidFill>
              </a:rPr>
              <a:t>İl/ilçe özel eğitim hizmetleri kurulu tarafından </a:t>
            </a:r>
            <a:r>
              <a:rPr lang="tr-TR" i="1" dirty="0" smtClean="0">
                <a:solidFill>
                  <a:srgbClr val="00B0F0"/>
                </a:solidFill>
              </a:rPr>
              <a:t>kaynaştırma/bütünleştirme yoluyla eğitim uygulaması kapsamında okul/kuruma yerleştirilen özel eğitim ihtiyacı olan öğrenciler için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smtClean="0">
                <a:solidFill>
                  <a:srgbClr val="00B050"/>
                </a:solidFill>
              </a:rPr>
              <a:t>her tür </a:t>
            </a:r>
            <a:r>
              <a:rPr lang="tr-TR" i="1" dirty="0" smtClean="0">
                <a:solidFill>
                  <a:srgbClr val="FF0000"/>
                </a:solidFill>
              </a:rPr>
              <a:t>ve </a:t>
            </a:r>
            <a:r>
              <a:rPr lang="tr-TR" i="1" dirty="0" smtClean="0">
                <a:solidFill>
                  <a:srgbClr val="0070C0"/>
                </a:solidFill>
              </a:rPr>
              <a:t>kademedeki </a:t>
            </a:r>
            <a:r>
              <a:rPr lang="tr-TR" i="1" dirty="0" smtClean="0">
                <a:solidFill>
                  <a:srgbClr val="FF0000"/>
                </a:solidFill>
              </a:rPr>
              <a:t>okul/kurumlar bünyesinde il/ilçe milli eğitim müdürlüklerince destek eğitim odası açılır.</a:t>
            </a:r>
            <a:endParaRPr lang="tr-T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• Destek eğitim odasında eğitim alacak öğrenci sayısına göre okulda veya kurumda </a:t>
            </a:r>
            <a:r>
              <a:rPr lang="tr-TR" dirty="0" smtClean="0">
                <a:solidFill>
                  <a:srgbClr val="FF0000"/>
                </a:solidFill>
              </a:rPr>
              <a:t>birden fazla destek eğitim odası </a:t>
            </a:r>
            <a:r>
              <a:rPr lang="tr-TR" dirty="0" smtClean="0"/>
              <a:t>açılabilir.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Açılış onayları, </a:t>
            </a:r>
            <a:r>
              <a:rPr lang="tr-TR" dirty="0" smtClean="0">
                <a:solidFill>
                  <a:srgbClr val="FF0000"/>
                </a:solidFill>
              </a:rPr>
              <a:t>açılacak her bir destek eğitim odası için ayrı ayrı </a:t>
            </a:r>
            <a:r>
              <a:rPr lang="tr-TR" dirty="0" smtClean="0"/>
              <a:t>olacak şekilde </a:t>
            </a:r>
            <a:r>
              <a:rPr lang="tr-TR" dirty="0" smtClean="0">
                <a:solidFill>
                  <a:srgbClr val="FF0000"/>
                </a:solidFill>
              </a:rPr>
              <a:t>bir defa </a:t>
            </a:r>
            <a:r>
              <a:rPr lang="tr-TR" dirty="0" smtClean="0"/>
              <a:t>alınır.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Özel eğitim ihtiyacı olan öğrencilere yönelik </a:t>
            </a: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okulun fiziki şartları, öğrenci sayıları, yetersizlik türleri ve yetenek alanları göz önünde bulundurularak ayrı destek eğitim odaları </a:t>
            </a:r>
            <a:r>
              <a:rPr lang="tr-TR" dirty="0" smtClean="0"/>
              <a:t>açılabilir.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Fiziki şartları nedeniyle destek eğitim odası açılamayan okullarda il/ilçe milli eğitim müdürlüklerinin onayı doğrultusunda </a:t>
            </a:r>
            <a:r>
              <a:rPr lang="tr-TR" dirty="0" smtClean="0">
                <a:solidFill>
                  <a:srgbClr val="FF0000"/>
                </a:solidFill>
              </a:rPr>
              <a:t>fen </a:t>
            </a:r>
            <a:r>
              <a:rPr lang="tr-TR" dirty="0" err="1" smtClean="0">
                <a:solidFill>
                  <a:srgbClr val="FF0000"/>
                </a:solidFill>
              </a:rPr>
              <a:t>laboratuvarları</a:t>
            </a:r>
            <a:r>
              <a:rPr lang="tr-TR" dirty="0" smtClean="0">
                <a:solidFill>
                  <a:srgbClr val="FF0000"/>
                </a:solidFill>
              </a:rPr>
              <a:t>, resim atölyeleri, müzik odaları vb. uygun alanlar</a:t>
            </a:r>
            <a:r>
              <a:rPr lang="tr-TR" dirty="0" smtClean="0"/>
              <a:t> destek eğitim odası olarak kullanılabilir.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1176</Words>
  <Application>Microsoft Office PowerPoint</Application>
  <PresentationFormat>Ekran Gösterisi (4:3)</PresentationFormat>
  <Paragraphs>96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DESTEK EĞİTİM ODASI İŞLEYİŞ USUL VE ESASLARI</vt:lpstr>
      <vt:lpstr>Slayt 2</vt:lpstr>
      <vt:lpstr> Destek Eğitim Odası Açmak Zorunlu Mudur? </vt:lpstr>
      <vt:lpstr> Okullarda Destek Eğitim Odası Nasıl Açılır? </vt:lpstr>
      <vt:lpstr> Bu kapsamda izlenmesi gereken işlem basamakları aşağıda yer almaktadır. </vt:lpstr>
      <vt:lpstr>Slayt 6</vt:lpstr>
      <vt:lpstr>Slayt 7</vt:lpstr>
      <vt:lpstr>Slayt 8</vt:lpstr>
      <vt:lpstr>Slayt 9</vt:lpstr>
      <vt:lpstr> Destek Eğitim Odasında Kimler Eğitim Görebilir? </vt:lpstr>
      <vt:lpstr>Destek Eğitim Odasında Hangi Öğrencilerin Hangi Derslerden Ne Zaman Eğitim  Alacağı Nasıl Belirlenir?</vt:lpstr>
      <vt:lpstr>Slayt 12</vt:lpstr>
      <vt:lpstr> Bir Öğrenci Destek Eğitim Odasında Haftada Kaç Saat Eğitim Alabilir? </vt:lpstr>
      <vt:lpstr>   </vt:lpstr>
      <vt:lpstr>DestekEğitim Odasında Hangi Öğretmenler Görev Alabilir? </vt:lpstr>
      <vt:lpstr>Slayt 16</vt:lpstr>
      <vt:lpstr> Sınıf Öğretmenleri Destek Eğitim Odasında Kaç Saate Kadar Görev Alabilir ve  Ücretlendirme Nasıl Yapılır?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tavsanlıram</dc:creator>
  <cp:lastModifiedBy>tavsanlıram</cp:lastModifiedBy>
  <cp:revision>10</cp:revision>
  <dcterms:created xsi:type="dcterms:W3CDTF">2015-09-16T06:16:42Z</dcterms:created>
  <dcterms:modified xsi:type="dcterms:W3CDTF">2015-09-16T10:53:34Z</dcterms:modified>
</cp:coreProperties>
</file>